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0"/>
  </p:notesMasterIdLst>
  <p:sldIdLst>
    <p:sldId id="389" r:id="rId4"/>
    <p:sldId id="289" r:id="rId5"/>
    <p:sldId id="291" r:id="rId6"/>
    <p:sldId id="292" r:id="rId7"/>
    <p:sldId id="293" r:id="rId8"/>
    <p:sldId id="294" r:id="rId9"/>
    <p:sldId id="256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8" r:id="rId23"/>
    <p:sldId id="309" r:id="rId24"/>
    <p:sldId id="310" r:id="rId25"/>
    <p:sldId id="312" r:id="rId26"/>
    <p:sldId id="313" r:id="rId27"/>
    <p:sldId id="314" r:id="rId28"/>
    <p:sldId id="317" r:id="rId29"/>
    <p:sldId id="318" r:id="rId30"/>
    <p:sldId id="366" r:id="rId31"/>
    <p:sldId id="320" r:id="rId32"/>
    <p:sldId id="321" r:id="rId33"/>
    <p:sldId id="322" r:id="rId34"/>
    <p:sldId id="328" r:id="rId35"/>
    <p:sldId id="329" r:id="rId36"/>
    <p:sldId id="330" r:id="rId37"/>
    <p:sldId id="331" r:id="rId38"/>
    <p:sldId id="332" r:id="rId39"/>
    <p:sldId id="334" r:id="rId40"/>
    <p:sldId id="335" r:id="rId41"/>
    <p:sldId id="336" r:id="rId42"/>
    <p:sldId id="337" r:id="rId43"/>
    <p:sldId id="390" r:id="rId44"/>
    <p:sldId id="338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65" r:id="rId67"/>
    <p:sldId id="286" r:id="rId68"/>
    <p:sldId id="284" r:id="rId6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242D66"/>
    <a:srgbClr val="F2F2F2"/>
    <a:srgbClr val="E87A23"/>
    <a:srgbClr val="ED7D31"/>
    <a:srgbClr val="00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61728" autoAdjust="0"/>
  </p:normalViewPr>
  <p:slideViewPr>
    <p:cSldViewPr>
      <p:cViewPr varScale="1">
        <p:scale>
          <a:sx n="82" d="100"/>
          <a:sy n="82" d="100"/>
        </p:scale>
        <p:origin x="189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520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F9C835-A20E-46A3-87D8-FF2FA35D06C1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291248-7615-4D90-887F-EB5C96C7D6BF}">
      <dgm:prSet phldrT="[Text]"/>
      <dgm:spPr/>
      <dgm:t>
        <a:bodyPr/>
        <a:lstStyle/>
        <a:p>
          <a:r>
            <a:rPr lang="en-US" dirty="0"/>
            <a:t>Human Body</a:t>
          </a:r>
        </a:p>
      </dgm:t>
    </dgm:pt>
    <dgm:pt modelId="{1E533C1F-DCA8-448E-8660-2CC44EFD9A5A}" type="parTrans" cxnId="{D70769E2-0F53-4972-BBC3-A531635F315C}">
      <dgm:prSet/>
      <dgm:spPr/>
      <dgm:t>
        <a:bodyPr/>
        <a:lstStyle/>
        <a:p>
          <a:endParaRPr lang="en-US"/>
        </a:p>
      </dgm:t>
    </dgm:pt>
    <dgm:pt modelId="{E1695441-8F38-49F6-84D6-7F9F9FF0B758}" type="sibTrans" cxnId="{D70769E2-0F53-4972-BBC3-A531635F315C}">
      <dgm:prSet/>
      <dgm:spPr/>
      <dgm:t>
        <a:bodyPr/>
        <a:lstStyle/>
        <a:p>
          <a:endParaRPr lang="en-US"/>
        </a:p>
      </dgm:t>
    </dgm:pt>
    <dgm:pt modelId="{764417E9-6B07-4A70-BED1-32CEEA11CBD7}">
      <dgm:prSet phldrT="[Text]"/>
      <dgm:spPr/>
      <dgm:t>
        <a:bodyPr/>
        <a:lstStyle/>
        <a:p>
          <a:r>
            <a:rPr lang="en-US" dirty="0"/>
            <a:t>Respiratory System</a:t>
          </a:r>
        </a:p>
      </dgm:t>
    </dgm:pt>
    <dgm:pt modelId="{6C931E13-0025-4C2B-932A-08040FA87F63}" type="parTrans" cxnId="{0471B04F-B32E-4173-86DD-E3E05C619CCF}">
      <dgm:prSet/>
      <dgm:spPr/>
      <dgm:t>
        <a:bodyPr/>
        <a:lstStyle/>
        <a:p>
          <a:endParaRPr lang="en-US"/>
        </a:p>
      </dgm:t>
    </dgm:pt>
    <dgm:pt modelId="{2F936263-646A-487C-9339-08C935ECB74F}" type="sibTrans" cxnId="{0471B04F-B32E-4173-86DD-E3E05C619CCF}">
      <dgm:prSet/>
      <dgm:spPr/>
      <dgm:t>
        <a:bodyPr/>
        <a:lstStyle/>
        <a:p>
          <a:endParaRPr lang="en-US"/>
        </a:p>
      </dgm:t>
    </dgm:pt>
    <dgm:pt modelId="{8BCB0748-4A00-4A6E-8000-05E071051BE4}">
      <dgm:prSet phldrT="[Text]"/>
      <dgm:spPr/>
      <dgm:t>
        <a:bodyPr/>
        <a:lstStyle/>
        <a:p>
          <a:r>
            <a:rPr lang="en-US" dirty="0"/>
            <a:t>Skeletal System</a:t>
          </a:r>
        </a:p>
      </dgm:t>
    </dgm:pt>
    <dgm:pt modelId="{C7CC2D09-74C7-4ACF-A993-A9B97FB87E01}" type="parTrans" cxnId="{B788F826-03C7-4CA8-9907-3C02B773A3BD}">
      <dgm:prSet/>
      <dgm:spPr/>
      <dgm:t>
        <a:bodyPr/>
        <a:lstStyle/>
        <a:p>
          <a:endParaRPr lang="en-US"/>
        </a:p>
      </dgm:t>
    </dgm:pt>
    <dgm:pt modelId="{F83841F7-A9B1-4360-BB3B-CE952AB98A16}" type="sibTrans" cxnId="{B788F826-03C7-4CA8-9907-3C02B773A3BD}">
      <dgm:prSet/>
      <dgm:spPr/>
      <dgm:t>
        <a:bodyPr/>
        <a:lstStyle/>
        <a:p>
          <a:endParaRPr lang="en-US"/>
        </a:p>
      </dgm:t>
    </dgm:pt>
    <dgm:pt modelId="{77AFF0B2-FDB1-487B-8407-D7E3D050CA09}">
      <dgm:prSet phldrT="[Text]"/>
      <dgm:spPr/>
      <dgm:t>
        <a:bodyPr/>
        <a:lstStyle/>
        <a:p>
          <a:r>
            <a:rPr lang="en-US" dirty="0"/>
            <a:t>Muscular System</a:t>
          </a:r>
        </a:p>
      </dgm:t>
    </dgm:pt>
    <dgm:pt modelId="{E9350CB2-CE41-4C6D-A8C6-FA838B08588F}" type="parTrans" cxnId="{A264BC8C-E997-48B4-8886-9707976DFC4D}">
      <dgm:prSet/>
      <dgm:spPr/>
      <dgm:t>
        <a:bodyPr/>
        <a:lstStyle/>
        <a:p>
          <a:endParaRPr lang="en-US"/>
        </a:p>
      </dgm:t>
    </dgm:pt>
    <dgm:pt modelId="{6CA1A853-980C-47FC-A25A-027770B232C9}" type="sibTrans" cxnId="{A264BC8C-E997-48B4-8886-9707976DFC4D}">
      <dgm:prSet/>
      <dgm:spPr/>
      <dgm:t>
        <a:bodyPr/>
        <a:lstStyle/>
        <a:p>
          <a:endParaRPr lang="en-US"/>
        </a:p>
      </dgm:t>
    </dgm:pt>
    <dgm:pt modelId="{5C540ACA-31D9-476B-8336-BB6983186B7B}">
      <dgm:prSet phldrT="[Text]"/>
      <dgm:spPr/>
      <dgm:t>
        <a:bodyPr/>
        <a:lstStyle/>
        <a:p>
          <a:r>
            <a:rPr lang="en-US" dirty="0"/>
            <a:t>Digestive System</a:t>
          </a:r>
        </a:p>
      </dgm:t>
    </dgm:pt>
    <dgm:pt modelId="{CFC2DA17-7FF3-43BC-89EB-773D2B43B0A4}" type="parTrans" cxnId="{96E75F5C-4FD1-49C1-80FB-D3C00C42E924}">
      <dgm:prSet/>
      <dgm:spPr/>
      <dgm:t>
        <a:bodyPr/>
        <a:lstStyle/>
        <a:p>
          <a:endParaRPr lang="en-US"/>
        </a:p>
      </dgm:t>
    </dgm:pt>
    <dgm:pt modelId="{04F190AD-EB50-4F62-9E17-729ED28480D9}" type="sibTrans" cxnId="{96E75F5C-4FD1-49C1-80FB-D3C00C42E924}">
      <dgm:prSet/>
      <dgm:spPr/>
      <dgm:t>
        <a:bodyPr/>
        <a:lstStyle/>
        <a:p>
          <a:endParaRPr lang="en-US"/>
        </a:p>
      </dgm:t>
    </dgm:pt>
    <dgm:pt modelId="{CA2F940F-69AD-47F6-B442-88CE539E4C52}">
      <dgm:prSet phldrT="[Text]"/>
      <dgm:spPr/>
      <dgm:t>
        <a:bodyPr/>
        <a:lstStyle/>
        <a:p>
          <a:r>
            <a:rPr lang="en-US" dirty="0"/>
            <a:t>Nervous System</a:t>
          </a:r>
        </a:p>
      </dgm:t>
    </dgm:pt>
    <dgm:pt modelId="{5603F1A0-70C4-43B8-917C-5EA3D68AB0E9}" type="parTrans" cxnId="{69CF2EAE-2255-4A16-B0E4-180E46B350E8}">
      <dgm:prSet/>
      <dgm:spPr/>
      <dgm:t>
        <a:bodyPr/>
        <a:lstStyle/>
        <a:p>
          <a:endParaRPr lang="en-US"/>
        </a:p>
      </dgm:t>
    </dgm:pt>
    <dgm:pt modelId="{1F04723C-5A8F-444E-8B86-869E4331A84F}" type="sibTrans" cxnId="{69CF2EAE-2255-4A16-B0E4-180E46B350E8}">
      <dgm:prSet/>
      <dgm:spPr/>
      <dgm:t>
        <a:bodyPr/>
        <a:lstStyle/>
        <a:p>
          <a:endParaRPr lang="en-US"/>
        </a:p>
      </dgm:t>
    </dgm:pt>
    <dgm:pt modelId="{7D356583-3F8F-4744-8DAA-4579F279BDDF}" type="pres">
      <dgm:prSet presAssocID="{CAF9C835-A20E-46A3-87D8-FF2FA35D06C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A17C33-ABC2-4410-A1A8-3FCE65F34A16}" type="pres">
      <dgm:prSet presAssocID="{53291248-7615-4D90-887F-EB5C96C7D6BF}" presName="hierRoot1" presStyleCnt="0"/>
      <dgm:spPr/>
    </dgm:pt>
    <dgm:pt modelId="{4829D47B-302D-408B-8BC7-38750EB52B44}" type="pres">
      <dgm:prSet presAssocID="{53291248-7615-4D90-887F-EB5C96C7D6BF}" presName="composite" presStyleCnt="0"/>
      <dgm:spPr/>
    </dgm:pt>
    <dgm:pt modelId="{809CE19F-DC8D-4310-9BDC-7E9301FC5254}" type="pres">
      <dgm:prSet presAssocID="{53291248-7615-4D90-887F-EB5C96C7D6BF}" presName="background" presStyleLbl="node0" presStyleIdx="0" presStyleCnt="1"/>
      <dgm:spPr/>
    </dgm:pt>
    <dgm:pt modelId="{C986E145-B1FD-492A-93B1-B915B1B0EDCC}" type="pres">
      <dgm:prSet presAssocID="{53291248-7615-4D90-887F-EB5C96C7D6BF}" presName="text" presStyleLbl="fgAcc0" presStyleIdx="0" presStyleCnt="1">
        <dgm:presLayoutVars>
          <dgm:chPref val="3"/>
        </dgm:presLayoutVars>
      </dgm:prSet>
      <dgm:spPr/>
    </dgm:pt>
    <dgm:pt modelId="{D3049710-9B11-432C-901F-359136FFF052}" type="pres">
      <dgm:prSet presAssocID="{53291248-7615-4D90-887F-EB5C96C7D6BF}" presName="hierChild2" presStyleCnt="0"/>
      <dgm:spPr/>
    </dgm:pt>
    <dgm:pt modelId="{FA6AC7D3-6285-46BE-9FBF-D90F96E17673}" type="pres">
      <dgm:prSet presAssocID="{6C931E13-0025-4C2B-932A-08040FA87F63}" presName="Name10" presStyleLbl="parChTrans1D2" presStyleIdx="0" presStyleCnt="5"/>
      <dgm:spPr/>
    </dgm:pt>
    <dgm:pt modelId="{C84BEF59-BA64-437E-A1D5-3A5894CD61D4}" type="pres">
      <dgm:prSet presAssocID="{764417E9-6B07-4A70-BED1-32CEEA11CBD7}" presName="hierRoot2" presStyleCnt="0"/>
      <dgm:spPr/>
    </dgm:pt>
    <dgm:pt modelId="{444E8AA3-52D4-4AAF-806A-B53803864797}" type="pres">
      <dgm:prSet presAssocID="{764417E9-6B07-4A70-BED1-32CEEA11CBD7}" presName="composite2" presStyleCnt="0"/>
      <dgm:spPr/>
    </dgm:pt>
    <dgm:pt modelId="{5E81268A-02EA-4D2E-8ECB-7C2E4047DF03}" type="pres">
      <dgm:prSet presAssocID="{764417E9-6B07-4A70-BED1-32CEEA11CBD7}" presName="background2" presStyleLbl="node2" presStyleIdx="0" presStyleCnt="5"/>
      <dgm:spPr/>
    </dgm:pt>
    <dgm:pt modelId="{A54F43DC-374D-4DDC-B93A-A8C793B83B95}" type="pres">
      <dgm:prSet presAssocID="{764417E9-6B07-4A70-BED1-32CEEA11CBD7}" presName="text2" presStyleLbl="fgAcc2" presStyleIdx="0" presStyleCnt="5">
        <dgm:presLayoutVars>
          <dgm:chPref val="3"/>
        </dgm:presLayoutVars>
      </dgm:prSet>
      <dgm:spPr/>
    </dgm:pt>
    <dgm:pt modelId="{75ED464A-1ED0-4B22-8C76-EF6E3F2C73DC}" type="pres">
      <dgm:prSet presAssocID="{764417E9-6B07-4A70-BED1-32CEEA11CBD7}" presName="hierChild3" presStyleCnt="0"/>
      <dgm:spPr/>
    </dgm:pt>
    <dgm:pt modelId="{4BA3DDB2-BEB7-4960-A7D5-BA367D51F661}" type="pres">
      <dgm:prSet presAssocID="{C7CC2D09-74C7-4ACF-A993-A9B97FB87E01}" presName="Name10" presStyleLbl="parChTrans1D2" presStyleIdx="1" presStyleCnt="5"/>
      <dgm:spPr/>
    </dgm:pt>
    <dgm:pt modelId="{00F8BCE1-B968-44E5-8EE0-B0771FDBC27B}" type="pres">
      <dgm:prSet presAssocID="{8BCB0748-4A00-4A6E-8000-05E071051BE4}" presName="hierRoot2" presStyleCnt="0"/>
      <dgm:spPr/>
    </dgm:pt>
    <dgm:pt modelId="{F2C30065-8D14-432B-AFB9-4EC4F44EBBB5}" type="pres">
      <dgm:prSet presAssocID="{8BCB0748-4A00-4A6E-8000-05E071051BE4}" presName="composite2" presStyleCnt="0"/>
      <dgm:spPr/>
    </dgm:pt>
    <dgm:pt modelId="{BAE147F2-E6CE-4552-8CB0-E5B54B5B851F}" type="pres">
      <dgm:prSet presAssocID="{8BCB0748-4A00-4A6E-8000-05E071051BE4}" presName="background2" presStyleLbl="node2" presStyleIdx="1" presStyleCnt="5"/>
      <dgm:spPr/>
    </dgm:pt>
    <dgm:pt modelId="{59A5D882-74B5-4932-97C6-24C6BFD716A4}" type="pres">
      <dgm:prSet presAssocID="{8BCB0748-4A00-4A6E-8000-05E071051BE4}" presName="text2" presStyleLbl="fgAcc2" presStyleIdx="1" presStyleCnt="5">
        <dgm:presLayoutVars>
          <dgm:chPref val="3"/>
        </dgm:presLayoutVars>
      </dgm:prSet>
      <dgm:spPr/>
    </dgm:pt>
    <dgm:pt modelId="{43D625EC-A08E-4F99-A339-664FA3CE2D00}" type="pres">
      <dgm:prSet presAssocID="{8BCB0748-4A00-4A6E-8000-05E071051BE4}" presName="hierChild3" presStyleCnt="0"/>
      <dgm:spPr/>
    </dgm:pt>
    <dgm:pt modelId="{3597D5E5-4B4D-4652-AB01-95786DE74025}" type="pres">
      <dgm:prSet presAssocID="{E9350CB2-CE41-4C6D-A8C6-FA838B08588F}" presName="Name10" presStyleLbl="parChTrans1D2" presStyleIdx="2" presStyleCnt="5"/>
      <dgm:spPr/>
    </dgm:pt>
    <dgm:pt modelId="{45F9898B-353F-4126-A049-86DC55ED6D61}" type="pres">
      <dgm:prSet presAssocID="{77AFF0B2-FDB1-487B-8407-D7E3D050CA09}" presName="hierRoot2" presStyleCnt="0"/>
      <dgm:spPr/>
    </dgm:pt>
    <dgm:pt modelId="{8C401E01-5443-45EB-A2D9-5AEC87394741}" type="pres">
      <dgm:prSet presAssocID="{77AFF0B2-FDB1-487B-8407-D7E3D050CA09}" presName="composite2" presStyleCnt="0"/>
      <dgm:spPr/>
    </dgm:pt>
    <dgm:pt modelId="{C0EE05D4-AE78-4A46-8DB8-D96593C2E203}" type="pres">
      <dgm:prSet presAssocID="{77AFF0B2-FDB1-487B-8407-D7E3D050CA09}" presName="background2" presStyleLbl="node2" presStyleIdx="2" presStyleCnt="5"/>
      <dgm:spPr/>
    </dgm:pt>
    <dgm:pt modelId="{00E2734F-75DF-4F2E-B182-CA6CA515CC2C}" type="pres">
      <dgm:prSet presAssocID="{77AFF0B2-FDB1-487B-8407-D7E3D050CA09}" presName="text2" presStyleLbl="fgAcc2" presStyleIdx="2" presStyleCnt="5">
        <dgm:presLayoutVars>
          <dgm:chPref val="3"/>
        </dgm:presLayoutVars>
      </dgm:prSet>
      <dgm:spPr/>
    </dgm:pt>
    <dgm:pt modelId="{0EA3E73A-8F5E-4B50-A9B8-E599167437C9}" type="pres">
      <dgm:prSet presAssocID="{77AFF0B2-FDB1-487B-8407-D7E3D050CA09}" presName="hierChild3" presStyleCnt="0"/>
      <dgm:spPr/>
    </dgm:pt>
    <dgm:pt modelId="{B58C891D-1D90-4BDD-B500-0EEA960F91D4}" type="pres">
      <dgm:prSet presAssocID="{CFC2DA17-7FF3-43BC-89EB-773D2B43B0A4}" presName="Name10" presStyleLbl="parChTrans1D2" presStyleIdx="3" presStyleCnt="5"/>
      <dgm:spPr/>
    </dgm:pt>
    <dgm:pt modelId="{EABE8CCE-8294-4C1C-9F65-17CF277F36B5}" type="pres">
      <dgm:prSet presAssocID="{5C540ACA-31D9-476B-8336-BB6983186B7B}" presName="hierRoot2" presStyleCnt="0"/>
      <dgm:spPr/>
    </dgm:pt>
    <dgm:pt modelId="{7ED04EA4-8394-48A6-92A7-536D02A34BBE}" type="pres">
      <dgm:prSet presAssocID="{5C540ACA-31D9-476B-8336-BB6983186B7B}" presName="composite2" presStyleCnt="0"/>
      <dgm:spPr/>
    </dgm:pt>
    <dgm:pt modelId="{F385A285-6FCD-43A2-BD6C-914D6CBFDF6F}" type="pres">
      <dgm:prSet presAssocID="{5C540ACA-31D9-476B-8336-BB6983186B7B}" presName="background2" presStyleLbl="node2" presStyleIdx="3" presStyleCnt="5"/>
      <dgm:spPr/>
    </dgm:pt>
    <dgm:pt modelId="{1770739D-F499-4898-9450-AD6C029E32ED}" type="pres">
      <dgm:prSet presAssocID="{5C540ACA-31D9-476B-8336-BB6983186B7B}" presName="text2" presStyleLbl="fgAcc2" presStyleIdx="3" presStyleCnt="5">
        <dgm:presLayoutVars>
          <dgm:chPref val="3"/>
        </dgm:presLayoutVars>
      </dgm:prSet>
      <dgm:spPr/>
    </dgm:pt>
    <dgm:pt modelId="{D2D62F22-A5B0-4748-A973-52D0508BA0B0}" type="pres">
      <dgm:prSet presAssocID="{5C540ACA-31D9-476B-8336-BB6983186B7B}" presName="hierChild3" presStyleCnt="0"/>
      <dgm:spPr/>
    </dgm:pt>
    <dgm:pt modelId="{9EC571D7-0CF8-4DB4-A5D7-E1DA60BB3438}" type="pres">
      <dgm:prSet presAssocID="{5603F1A0-70C4-43B8-917C-5EA3D68AB0E9}" presName="Name10" presStyleLbl="parChTrans1D2" presStyleIdx="4" presStyleCnt="5"/>
      <dgm:spPr/>
    </dgm:pt>
    <dgm:pt modelId="{7557D9B1-24E8-422F-A82E-10A38DD97627}" type="pres">
      <dgm:prSet presAssocID="{CA2F940F-69AD-47F6-B442-88CE539E4C52}" presName="hierRoot2" presStyleCnt="0"/>
      <dgm:spPr/>
    </dgm:pt>
    <dgm:pt modelId="{FF5069F2-525F-4A68-A232-E1D2E30FCD93}" type="pres">
      <dgm:prSet presAssocID="{CA2F940F-69AD-47F6-B442-88CE539E4C52}" presName="composite2" presStyleCnt="0"/>
      <dgm:spPr/>
    </dgm:pt>
    <dgm:pt modelId="{5C1A564E-E6AE-4F7B-9558-0839EEC993B1}" type="pres">
      <dgm:prSet presAssocID="{CA2F940F-69AD-47F6-B442-88CE539E4C52}" presName="background2" presStyleLbl="node2" presStyleIdx="4" presStyleCnt="5"/>
      <dgm:spPr/>
    </dgm:pt>
    <dgm:pt modelId="{46D3C45F-C18F-48F0-AC74-B4A7FA0ABF8C}" type="pres">
      <dgm:prSet presAssocID="{CA2F940F-69AD-47F6-B442-88CE539E4C52}" presName="text2" presStyleLbl="fgAcc2" presStyleIdx="4" presStyleCnt="5">
        <dgm:presLayoutVars>
          <dgm:chPref val="3"/>
        </dgm:presLayoutVars>
      </dgm:prSet>
      <dgm:spPr/>
    </dgm:pt>
    <dgm:pt modelId="{46E3E712-C7DC-44DA-B785-8245E0F5FDA0}" type="pres">
      <dgm:prSet presAssocID="{CA2F940F-69AD-47F6-B442-88CE539E4C52}" presName="hierChild3" presStyleCnt="0"/>
      <dgm:spPr/>
    </dgm:pt>
  </dgm:ptLst>
  <dgm:cxnLst>
    <dgm:cxn modelId="{148C320F-D663-4FF7-96B9-7C62195F938F}" type="presOf" srcId="{53291248-7615-4D90-887F-EB5C96C7D6BF}" destId="{C986E145-B1FD-492A-93B1-B915B1B0EDCC}" srcOrd="0" destOrd="0" presId="urn:microsoft.com/office/officeart/2005/8/layout/hierarchy1"/>
    <dgm:cxn modelId="{B788F826-03C7-4CA8-9907-3C02B773A3BD}" srcId="{53291248-7615-4D90-887F-EB5C96C7D6BF}" destId="{8BCB0748-4A00-4A6E-8000-05E071051BE4}" srcOrd="1" destOrd="0" parTransId="{C7CC2D09-74C7-4ACF-A993-A9B97FB87E01}" sibTransId="{F83841F7-A9B1-4360-BB3B-CE952AB98A16}"/>
    <dgm:cxn modelId="{96E75F5C-4FD1-49C1-80FB-D3C00C42E924}" srcId="{53291248-7615-4D90-887F-EB5C96C7D6BF}" destId="{5C540ACA-31D9-476B-8336-BB6983186B7B}" srcOrd="3" destOrd="0" parTransId="{CFC2DA17-7FF3-43BC-89EB-773D2B43B0A4}" sibTransId="{04F190AD-EB50-4F62-9E17-729ED28480D9}"/>
    <dgm:cxn modelId="{4A46CA5F-A53C-4831-81A6-96370E8240AB}" type="presOf" srcId="{E9350CB2-CE41-4C6D-A8C6-FA838B08588F}" destId="{3597D5E5-4B4D-4652-AB01-95786DE74025}" srcOrd="0" destOrd="0" presId="urn:microsoft.com/office/officeart/2005/8/layout/hierarchy1"/>
    <dgm:cxn modelId="{B2DFDA43-7DF8-4ADE-B46F-770D1E7DD070}" type="presOf" srcId="{C7CC2D09-74C7-4ACF-A993-A9B97FB87E01}" destId="{4BA3DDB2-BEB7-4960-A7D5-BA367D51F661}" srcOrd="0" destOrd="0" presId="urn:microsoft.com/office/officeart/2005/8/layout/hierarchy1"/>
    <dgm:cxn modelId="{5CC7834C-9320-418B-8C0B-5AD4A45DEEA2}" type="presOf" srcId="{8BCB0748-4A00-4A6E-8000-05E071051BE4}" destId="{59A5D882-74B5-4932-97C6-24C6BFD716A4}" srcOrd="0" destOrd="0" presId="urn:microsoft.com/office/officeart/2005/8/layout/hierarchy1"/>
    <dgm:cxn modelId="{0471B04F-B32E-4173-86DD-E3E05C619CCF}" srcId="{53291248-7615-4D90-887F-EB5C96C7D6BF}" destId="{764417E9-6B07-4A70-BED1-32CEEA11CBD7}" srcOrd="0" destOrd="0" parTransId="{6C931E13-0025-4C2B-932A-08040FA87F63}" sibTransId="{2F936263-646A-487C-9339-08C935ECB74F}"/>
    <dgm:cxn modelId="{BEF68981-A14E-4B47-A5E6-75FB5A6BBA72}" type="presOf" srcId="{5603F1A0-70C4-43B8-917C-5EA3D68AB0E9}" destId="{9EC571D7-0CF8-4DB4-A5D7-E1DA60BB3438}" srcOrd="0" destOrd="0" presId="urn:microsoft.com/office/officeart/2005/8/layout/hierarchy1"/>
    <dgm:cxn modelId="{DBADC586-EE8C-4965-991C-61DC5E8CC455}" type="presOf" srcId="{764417E9-6B07-4A70-BED1-32CEEA11CBD7}" destId="{A54F43DC-374D-4DDC-B93A-A8C793B83B95}" srcOrd="0" destOrd="0" presId="urn:microsoft.com/office/officeart/2005/8/layout/hierarchy1"/>
    <dgm:cxn modelId="{BDFC3787-120D-43A2-A664-355ADF87E9F4}" type="presOf" srcId="{6C931E13-0025-4C2B-932A-08040FA87F63}" destId="{FA6AC7D3-6285-46BE-9FBF-D90F96E17673}" srcOrd="0" destOrd="0" presId="urn:microsoft.com/office/officeart/2005/8/layout/hierarchy1"/>
    <dgm:cxn modelId="{A264BC8C-E997-48B4-8886-9707976DFC4D}" srcId="{53291248-7615-4D90-887F-EB5C96C7D6BF}" destId="{77AFF0B2-FDB1-487B-8407-D7E3D050CA09}" srcOrd="2" destOrd="0" parTransId="{E9350CB2-CE41-4C6D-A8C6-FA838B08588F}" sibTransId="{6CA1A853-980C-47FC-A25A-027770B232C9}"/>
    <dgm:cxn modelId="{86601993-535E-4B7F-901B-93FD7D99C279}" type="presOf" srcId="{77AFF0B2-FDB1-487B-8407-D7E3D050CA09}" destId="{00E2734F-75DF-4F2E-B182-CA6CA515CC2C}" srcOrd="0" destOrd="0" presId="urn:microsoft.com/office/officeart/2005/8/layout/hierarchy1"/>
    <dgm:cxn modelId="{69CF2EAE-2255-4A16-B0E4-180E46B350E8}" srcId="{53291248-7615-4D90-887F-EB5C96C7D6BF}" destId="{CA2F940F-69AD-47F6-B442-88CE539E4C52}" srcOrd="4" destOrd="0" parTransId="{5603F1A0-70C4-43B8-917C-5EA3D68AB0E9}" sibTransId="{1F04723C-5A8F-444E-8B86-869E4331A84F}"/>
    <dgm:cxn modelId="{3FB53CB4-9E68-4447-9A52-0EE2479078A3}" type="presOf" srcId="{CA2F940F-69AD-47F6-B442-88CE539E4C52}" destId="{46D3C45F-C18F-48F0-AC74-B4A7FA0ABF8C}" srcOrd="0" destOrd="0" presId="urn:microsoft.com/office/officeart/2005/8/layout/hierarchy1"/>
    <dgm:cxn modelId="{B772D4B9-6324-43F1-9276-6AEF563F3415}" type="presOf" srcId="{CFC2DA17-7FF3-43BC-89EB-773D2B43B0A4}" destId="{B58C891D-1D90-4BDD-B500-0EEA960F91D4}" srcOrd="0" destOrd="0" presId="urn:microsoft.com/office/officeart/2005/8/layout/hierarchy1"/>
    <dgm:cxn modelId="{B3CB15E0-B862-4932-BE27-6D4B9834B9FB}" type="presOf" srcId="{5C540ACA-31D9-476B-8336-BB6983186B7B}" destId="{1770739D-F499-4898-9450-AD6C029E32ED}" srcOrd="0" destOrd="0" presId="urn:microsoft.com/office/officeart/2005/8/layout/hierarchy1"/>
    <dgm:cxn modelId="{D70769E2-0F53-4972-BBC3-A531635F315C}" srcId="{CAF9C835-A20E-46A3-87D8-FF2FA35D06C1}" destId="{53291248-7615-4D90-887F-EB5C96C7D6BF}" srcOrd="0" destOrd="0" parTransId="{1E533C1F-DCA8-448E-8660-2CC44EFD9A5A}" sibTransId="{E1695441-8F38-49F6-84D6-7F9F9FF0B758}"/>
    <dgm:cxn modelId="{9C327EEA-3D3C-4ECC-A81B-951D6A151573}" type="presOf" srcId="{CAF9C835-A20E-46A3-87D8-FF2FA35D06C1}" destId="{7D356583-3F8F-4744-8DAA-4579F279BDDF}" srcOrd="0" destOrd="0" presId="urn:microsoft.com/office/officeart/2005/8/layout/hierarchy1"/>
    <dgm:cxn modelId="{3E2A66E7-8604-4704-B0C4-9A755F12FFCD}" type="presParOf" srcId="{7D356583-3F8F-4744-8DAA-4579F279BDDF}" destId="{69A17C33-ABC2-4410-A1A8-3FCE65F34A16}" srcOrd="0" destOrd="0" presId="urn:microsoft.com/office/officeart/2005/8/layout/hierarchy1"/>
    <dgm:cxn modelId="{BAFEE444-AA1E-4C96-99F7-C84BA5C76D36}" type="presParOf" srcId="{69A17C33-ABC2-4410-A1A8-3FCE65F34A16}" destId="{4829D47B-302D-408B-8BC7-38750EB52B44}" srcOrd="0" destOrd="0" presId="urn:microsoft.com/office/officeart/2005/8/layout/hierarchy1"/>
    <dgm:cxn modelId="{A42BCE34-F8BF-47EC-A9FD-DEE504832C5E}" type="presParOf" srcId="{4829D47B-302D-408B-8BC7-38750EB52B44}" destId="{809CE19F-DC8D-4310-9BDC-7E9301FC5254}" srcOrd="0" destOrd="0" presId="urn:microsoft.com/office/officeart/2005/8/layout/hierarchy1"/>
    <dgm:cxn modelId="{DEACC41A-9F0B-41AA-8450-A42F67686B70}" type="presParOf" srcId="{4829D47B-302D-408B-8BC7-38750EB52B44}" destId="{C986E145-B1FD-492A-93B1-B915B1B0EDCC}" srcOrd="1" destOrd="0" presId="urn:microsoft.com/office/officeart/2005/8/layout/hierarchy1"/>
    <dgm:cxn modelId="{9081498E-CCF1-42D0-BFFD-2FCC331DAB80}" type="presParOf" srcId="{69A17C33-ABC2-4410-A1A8-3FCE65F34A16}" destId="{D3049710-9B11-432C-901F-359136FFF052}" srcOrd="1" destOrd="0" presId="urn:microsoft.com/office/officeart/2005/8/layout/hierarchy1"/>
    <dgm:cxn modelId="{76658BBA-8390-4B58-81A9-5E7ED19FE344}" type="presParOf" srcId="{D3049710-9B11-432C-901F-359136FFF052}" destId="{FA6AC7D3-6285-46BE-9FBF-D90F96E17673}" srcOrd="0" destOrd="0" presId="urn:microsoft.com/office/officeart/2005/8/layout/hierarchy1"/>
    <dgm:cxn modelId="{A5126F54-5B0A-47FF-8D63-DBD2760924BF}" type="presParOf" srcId="{D3049710-9B11-432C-901F-359136FFF052}" destId="{C84BEF59-BA64-437E-A1D5-3A5894CD61D4}" srcOrd="1" destOrd="0" presId="urn:microsoft.com/office/officeart/2005/8/layout/hierarchy1"/>
    <dgm:cxn modelId="{99B4EC95-82DA-4A59-A7E9-901F1C8CB354}" type="presParOf" srcId="{C84BEF59-BA64-437E-A1D5-3A5894CD61D4}" destId="{444E8AA3-52D4-4AAF-806A-B53803864797}" srcOrd="0" destOrd="0" presId="urn:microsoft.com/office/officeart/2005/8/layout/hierarchy1"/>
    <dgm:cxn modelId="{315E05CE-92C3-4E10-810F-1F2CCD4DAA93}" type="presParOf" srcId="{444E8AA3-52D4-4AAF-806A-B53803864797}" destId="{5E81268A-02EA-4D2E-8ECB-7C2E4047DF03}" srcOrd="0" destOrd="0" presId="urn:microsoft.com/office/officeart/2005/8/layout/hierarchy1"/>
    <dgm:cxn modelId="{8A3CE315-6C23-4088-9C73-686DE394D488}" type="presParOf" srcId="{444E8AA3-52D4-4AAF-806A-B53803864797}" destId="{A54F43DC-374D-4DDC-B93A-A8C793B83B95}" srcOrd="1" destOrd="0" presId="urn:microsoft.com/office/officeart/2005/8/layout/hierarchy1"/>
    <dgm:cxn modelId="{40B3F206-5F18-4281-AEC7-52E3A5C56D9C}" type="presParOf" srcId="{C84BEF59-BA64-437E-A1D5-3A5894CD61D4}" destId="{75ED464A-1ED0-4B22-8C76-EF6E3F2C73DC}" srcOrd="1" destOrd="0" presId="urn:microsoft.com/office/officeart/2005/8/layout/hierarchy1"/>
    <dgm:cxn modelId="{12E9E644-AF31-445B-8A3F-37DFF3547AF5}" type="presParOf" srcId="{D3049710-9B11-432C-901F-359136FFF052}" destId="{4BA3DDB2-BEB7-4960-A7D5-BA367D51F661}" srcOrd="2" destOrd="0" presId="urn:microsoft.com/office/officeart/2005/8/layout/hierarchy1"/>
    <dgm:cxn modelId="{0698E6D0-19E5-4215-A9E9-2421C7E3165A}" type="presParOf" srcId="{D3049710-9B11-432C-901F-359136FFF052}" destId="{00F8BCE1-B968-44E5-8EE0-B0771FDBC27B}" srcOrd="3" destOrd="0" presId="urn:microsoft.com/office/officeart/2005/8/layout/hierarchy1"/>
    <dgm:cxn modelId="{5EB41025-863A-4199-8231-CD913177FC1D}" type="presParOf" srcId="{00F8BCE1-B968-44E5-8EE0-B0771FDBC27B}" destId="{F2C30065-8D14-432B-AFB9-4EC4F44EBBB5}" srcOrd="0" destOrd="0" presId="urn:microsoft.com/office/officeart/2005/8/layout/hierarchy1"/>
    <dgm:cxn modelId="{1638480A-7D4D-4FF9-8468-97639E0B0E1C}" type="presParOf" srcId="{F2C30065-8D14-432B-AFB9-4EC4F44EBBB5}" destId="{BAE147F2-E6CE-4552-8CB0-E5B54B5B851F}" srcOrd="0" destOrd="0" presId="urn:microsoft.com/office/officeart/2005/8/layout/hierarchy1"/>
    <dgm:cxn modelId="{0D0F6725-CAEA-4D6C-B0EA-59AC58E2243A}" type="presParOf" srcId="{F2C30065-8D14-432B-AFB9-4EC4F44EBBB5}" destId="{59A5D882-74B5-4932-97C6-24C6BFD716A4}" srcOrd="1" destOrd="0" presId="urn:microsoft.com/office/officeart/2005/8/layout/hierarchy1"/>
    <dgm:cxn modelId="{DB71CBEB-42B9-4519-9626-433EC3949620}" type="presParOf" srcId="{00F8BCE1-B968-44E5-8EE0-B0771FDBC27B}" destId="{43D625EC-A08E-4F99-A339-664FA3CE2D00}" srcOrd="1" destOrd="0" presId="urn:microsoft.com/office/officeart/2005/8/layout/hierarchy1"/>
    <dgm:cxn modelId="{B444B138-85F4-4FF6-9FC5-9D3AE50F7C40}" type="presParOf" srcId="{D3049710-9B11-432C-901F-359136FFF052}" destId="{3597D5E5-4B4D-4652-AB01-95786DE74025}" srcOrd="4" destOrd="0" presId="urn:microsoft.com/office/officeart/2005/8/layout/hierarchy1"/>
    <dgm:cxn modelId="{34877741-A60C-4733-96FC-432A578187B0}" type="presParOf" srcId="{D3049710-9B11-432C-901F-359136FFF052}" destId="{45F9898B-353F-4126-A049-86DC55ED6D61}" srcOrd="5" destOrd="0" presId="urn:microsoft.com/office/officeart/2005/8/layout/hierarchy1"/>
    <dgm:cxn modelId="{314586B3-9B30-4A1E-AE12-478A4FB4F872}" type="presParOf" srcId="{45F9898B-353F-4126-A049-86DC55ED6D61}" destId="{8C401E01-5443-45EB-A2D9-5AEC87394741}" srcOrd="0" destOrd="0" presId="urn:microsoft.com/office/officeart/2005/8/layout/hierarchy1"/>
    <dgm:cxn modelId="{D274FC7F-375D-405D-90EF-EA279D2DA481}" type="presParOf" srcId="{8C401E01-5443-45EB-A2D9-5AEC87394741}" destId="{C0EE05D4-AE78-4A46-8DB8-D96593C2E203}" srcOrd="0" destOrd="0" presId="urn:microsoft.com/office/officeart/2005/8/layout/hierarchy1"/>
    <dgm:cxn modelId="{69B4B03C-9147-4A4E-B482-DB00A1F1B2DC}" type="presParOf" srcId="{8C401E01-5443-45EB-A2D9-5AEC87394741}" destId="{00E2734F-75DF-4F2E-B182-CA6CA515CC2C}" srcOrd="1" destOrd="0" presId="urn:microsoft.com/office/officeart/2005/8/layout/hierarchy1"/>
    <dgm:cxn modelId="{EFC7472E-7515-4CD5-A3E4-7C00BCDD0D97}" type="presParOf" srcId="{45F9898B-353F-4126-A049-86DC55ED6D61}" destId="{0EA3E73A-8F5E-4B50-A9B8-E599167437C9}" srcOrd="1" destOrd="0" presId="urn:microsoft.com/office/officeart/2005/8/layout/hierarchy1"/>
    <dgm:cxn modelId="{F6609AE5-1EF2-472F-8958-C1AEAE09C10D}" type="presParOf" srcId="{D3049710-9B11-432C-901F-359136FFF052}" destId="{B58C891D-1D90-4BDD-B500-0EEA960F91D4}" srcOrd="6" destOrd="0" presId="urn:microsoft.com/office/officeart/2005/8/layout/hierarchy1"/>
    <dgm:cxn modelId="{58F591FE-0CA1-4447-8DE3-397B65D88F9B}" type="presParOf" srcId="{D3049710-9B11-432C-901F-359136FFF052}" destId="{EABE8CCE-8294-4C1C-9F65-17CF277F36B5}" srcOrd="7" destOrd="0" presId="urn:microsoft.com/office/officeart/2005/8/layout/hierarchy1"/>
    <dgm:cxn modelId="{0C89FEA9-5E12-41C5-BCA5-43945F619946}" type="presParOf" srcId="{EABE8CCE-8294-4C1C-9F65-17CF277F36B5}" destId="{7ED04EA4-8394-48A6-92A7-536D02A34BBE}" srcOrd="0" destOrd="0" presId="urn:microsoft.com/office/officeart/2005/8/layout/hierarchy1"/>
    <dgm:cxn modelId="{5FBDFDBD-72B1-4332-B83E-4D3966582E53}" type="presParOf" srcId="{7ED04EA4-8394-48A6-92A7-536D02A34BBE}" destId="{F385A285-6FCD-43A2-BD6C-914D6CBFDF6F}" srcOrd="0" destOrd="0" presId="urn:microsoft.com/office/officeart/2005/8/layout/hierarchy1"/>
    <dgm:cxn modelId="{9A034357-818A-410A-84E6-046DBD238C1B}" type="presParOf" srcId="{7ED04EA4-8394-48A6-92A7-536D02A34BBE}" destId="{1770739D-F499-4898-9450-AD6C029E32ED}" srcOrd="1" destOrd="0" presId="urn:microsoft.com/office/officeart/2005/8/layout/hierarchy1"/>
    <dgm:cxn modelId="{281EB8E7-168C-430F-A68B-985BF96050FD}" type="presParOf" srcId="{EABE8CCE-8294-4C1C-9F65-17CF277F36B5}" destId="{D2D62F22-A5B0-4748-A973-52D0508BA0B0}" srcOrd="1" destOrd="0" presId="urn:microsoft.com/office/officeart/2005/8/layout/hierarchy1"/>
    <dgm:cxn modelId="{94B0EC58-754E-430B-8175-292442D01BB5}" type="presParOf" srcId="{D3049710-9B11-432C-901F-359136FFF052}" destId="{9EC571D7-0CF8-4DB4-A5D7-E1DA60BB3438}" srcOrd="8" destOrd="0" presId="urn:microsoft.com/office/officeart/2005/8/layout/hierarchy1"/>
    <dgm:cxn modelId="{2E9AE9AE-7A23-4A62-8E2B-A6D3FEBC6C2D}" type="presParOf" srcId="{D3049710-9B11-432C-901F-359136FFF052}" destId="{7557D9B1-24E8-422F-A82E-10A38DD97627}" srcOrd="9" destOrd="0" presId="urn:microsoft.com/office/officeart/2005/8/layout/hierarchy1"/>
    <dgm:cxn modelId="{A59D1AD0-D78F-46BB-ACEA-4958C479BB4C}" type="presParOf" srcId="{7557D9B1-24E8-422F-A82E-10A38DD97627}" destId="{FF5069F2-525F-4A68-A232-E1D2E30FCD93}" srcOrd="0" destOrd="0" presId="urn:microsoft.com/office/officeart/2005/8/layout/hierarchy1"/>
    <dgm:cxn modelId="{C713B2DC-BCD7-4BDD-9909-BE7C0D8A565F}" type="presParOf" srcId="{FF5069F2-525F-4A68-A232-E1D2E30FCD93}" destId="{5C1A564E-E6AE-4F7B-9558-0839EEC993B1}" srcOrd="0" destOrd="0" presId="urn:microsoft.com/office/officeart/2005/8/layout/hierarchy1"/>
    <dgm:cxn modelId="{FD3F3F12-9A4C-4728-97D0-C2881C680D38}" type="presParOf" srcId="{FF5069F2-525F-4A68-A232-E1D2E30FCD93}" destId="{46D3C45F-C18F-48F0-AC74-B4A7FA0ABF8C}" srcOrd="1" destOrd="0" presId="urn:microsoft.com/office/officeart/2005/8/layout/hierarchy1"/>
    <dgm:cxn modelId="{B7D5CD81-20DB-4C19-89FF-8041442C01D4}" type="presParOf" srcId="{7557D9B1-24E8-422F-A82E-10A38DD97627}" destId="{46E3E712-C7DC-44DA-B785-8245E0F5FDA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571D7-0CF8-4DB4-A5D7-E1DA60BB3438}">
      <dsp:nvSpPr>
        <dsp:cNvPr id="0" name=""/>
        <dsp:cNvSpPr/>
      </dsp:nvSpPr>
      <dsp:spPr>
        <a:xfrm>
          <a:off x="2991594" y="1856172"/>
          <a:ext cx="2481857" cy="295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227"/>
              </a:lnTo>
              <a:lnTo>
                <a:pt x="2481857" y="201227"/>
              </a:lnTo>
              <a:lnTo>
                <a:pt x="2481857" y="2952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8C891D-1D90-4BDD-B500-0EEA960F91D4}">
      <dsp:nvSpPr>
        <dsp:cNvPr id="0" name=""/>
        <dsp:cNvSpPr/>
      </dsp:nvSpPr>
      <dsp:spPr>
        <a:xfrm>
          <a:off x="2991594" y="1856172"/>
          <a:ext cx="1240928" cy="295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227"/>
              </a:lnTo>
              <a:lnTo>
                <a:pt x="1240928" y="201227"/>
              </a:lnTo>
              <a:lnTo>
                <a:pt x="1240928" y="2952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97D5E5-4B4D-4652-AB01-95786DE74025}">
      <dsp:nvSpPr>
        <dsp:cNvPr id="0" name=""/>
        <dsp:cNvSpPr/>
      </dsp:nvSpPr>
      <dsp:spPr>
        <a:xfrm>
          <a:off x="2945874" y="1856172"/>
          <a:ext cx="91440" cy="2952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2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DDB2-BEB7-4960-A7D5-BA367D51F661}">
      <dsp:nvSpPr>
        <dsp:cNvPr id="0" name=""/>
        <dsp:cNvSpPr/>
      </dsp:nvSpPr>
      <dsp:spPr>
        <a:xfrm>
          <a:off x="1750665" y="1856172"/>
          <a:ext cx="1240928" cy="295284"/>
        </a:xfrm>
        <a:custGeom>
          <a:avLst/>
          <a:gdLst/>
          <a:ahLst/>
          <a:cxnLst/>
          <a:rect l="0" t="0" r="0" b="0"/>
          <a:pathLst>
            <a:path>
              <a:moveTo>
                <a:pt x="1240928" y="0"/>
              </a:moveTo>
              <a:lnTo>
                <a:pt x="1240928" y="201227"/>
              </a:lnTo>
              <a:lnTo>
                <a:pt x="0" y="201227"/>
              </a:lnTo>
              <a:lnTo>
                <a:pt x="0" y="2952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AC7D3-6285-46BE-9FBF-D90F96E17673}">
      <dsp:nvSpPr>
        <dsp:cNvPr id="0" name=""/>
        <dsp:cNvSpPr/>
      </dsp:nvSpPr>
      <dsp:spPr>
        <a:xfrm>
          <a:off x="509736" y="1856172"/>
          <a:ext cx="2481857" cy="295284"/>
        </a:xfrm>
        <a:custGeom>
          <a:avLst/>
          <a:gdLst/>
          <a:ahLst/>
          <a:cxnLst/>
          <a:rect l="0" t="0" r="0" b="0"/>
          <a:pathLst>
            <a:path>
              <a:moveTo>
                <a:pt x="2481857" y="0"/>
              </a:moveTo>
              <a:lnTo>
                <a:pt x="2481857" y="201227"/>
              </a:lnTo>
              <a:lnTo>
                <a:pt x="0" y="201227"/>
              </a:lnTo>
              <a:lnTo>
                <a:pt x="0" y="2952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9CE19F-DC8D-4310-9BDC-7E9301FC5254}">
      <dsp:nvSpPr>
        <dsp:cNvPr id="0" name=""/>
        <dsp:cNvSpPr/>
      </dsp:nvSpPr>
      <dsp:spPr>
        <a:xfrm>
          <a:off x="2483941" y="1211453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6E145-B1FD-492A-93B1-B915B1B0EDCC}">
      <dsp:nvSpPr>
        <dsp:cNvPr id="0" name=""/>
        <dsp:cNvSpPr/>
      </dsp:nvSpPr>
      <dsp:spPr>
        <a:xfrm>
          <a:off x="2596753" y="1318624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Human Body</a:t>
          </a:r>
        </a:p>
      </dsp:txBody>
      <dsp:txXfrm>
        <a:off x="2615636" y="1337507"/>
        <a:ext cx="977539" cy="606952"/>
      </dsp:txXfrm>
    </dsp:sp>
    <dsp:sp modelId="{5E81268A-02EA-4D2E-8ECB-7C2E4047DF03}">
      <dsp:nvSpPr>
        <dsp:cNvPr id="0" name=""/>
        <dsp:cNvSpPr/>
      </dsp:nvSpPr>
      <dsp:spPr>
        <a:xfrm>
          <a:off x="2083" y="2151456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4F43DC-374D-4DDC-B93A-A8C793B83B95}">
      <dsp:nvSpPr>
        <dsp:cNvPr id="0" name=""/>
        <dsp:cNvSpPr/>
      </dsp:nvSpPr>
      <dsp:spPr>
        <a:xfrm>
          <a:off x="114895" y="2258627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Respiratory System</a:t>
          </a:r>
        </a:p>
      </dsp:txBody>
      <dsp:txXfrm>
        <a:off x="133778" y="2277510"/>
        <a:ext cx="977539" cy="606952"/>
      </dsp:txXfrm>
    </dsp:sp>
    <dsp:sp modelId="{BAE147F2-E6CE-4552-8CB0-E5B54B5B851F}">
      <dsp:nvSpPr>
        <dsp:cNvPr id="0" name=""/>
        <dsp:cNvSpPr/>
      </dsp:nvSpPr>
      <dsp:spPr>
        <a:xfrm>
          <a:off x="1243012" y="2151456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A5D882-74B5-4932-97C6-24C6BFD716A4}">
      <dsp:nvSpPr>
        <dsp:cNvPr id="0" name=""/>
        <dsp:cNvSpPr/>
      </dsp:nvSpPr>
      <dsp:spPr>
        <a:xfrm>
          <a:off x="1355824" y="2258627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Skeletal System</a:t>
          </a:r>
        </a:p>
      </dsp:txBody>
      <dsp:txXfrm>
        <a:off x="1374707" y="2277510"/>
        <a:ext cx="977539" cy="606952"/>
      </dsp:txXfrm>
    </dsp:sp>
    <dsp:sp modelId="{C0EE05D4-AE78-4A46-8DB8-D96593C2E203}">
      <dsp:nvSpPr>
        <dsp:cNvPr id="0" name=""/>
        <dsp:cNvSpPr/>
      </dsp:nvSpPr>
      <dsp:spPr>
        <a:xfrm>
          <a:off x="2483941" y="2151456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0E2734F-75DF-4F2E-B182-CA6CA515CC2C}">
      <dsp:nvSpPr>
        <dsp:cNvPr id="0" name=""/>
        <dsp:cNvSpPr/>
      </dsp:nvSpPr>
      <dsp:spPr>
        <a:xfrm>
          <a:off x="2596753" y="2258627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Muscular System</a:t>
          </a:r>
        </a:p>
      </dsp:txBody>
      <dsp:txXfrm>
        <a:off x="2615636" y="2277510"/>
        <a:ext cx="977539" cy="606952"/>
      </dsp:txXfrm>
    </dsp:sp>
    <dsp:sp modelId="{F385A285-6FCD-43A2-BD6C-914D6CBFDF6F}">
      <dsp:nvSpPr>
        <dsp:cNvPr id="0" name=""/>
        <dsp:cNvSpPr/>
      </dsp:nvSpPr>
      <dsp:spPr>
        <a:xfrm>
          <a:off x="3724870" y="2151456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770739D-F499-4898-9450-AD6C029E32ED}">
      <dsp:nvSpPr>
        <dsp:cNvPr id="0" name=""/>
        <dsp:cNvSpPr/>
      </dsp:nvSpPr>
      <dsp:spPr>
        <a:xfrm>
          <a:off x="3837682" y="2258627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Digestive System</a:t>
          </a:r>
        </a:p>
      </dsp:txBody>
      <dsp:txXfrm>
        <a:off x="3856565" y="2277510"/>
        <a:ext cx="977539" cy="606952"/>
      </dsp:txXfrm>
    </dsp:sp>
    <dsp:sp modelId="{5C1A564E-E6AE-4F7B-9558-0839EEC993B1}">
      <dsp:nvSpPr>
        <dsp:cNvPr id="0" name=""/>
        <dsp:cNvSpPr/>
      </dsp:nvSpPr>
      <dsp:spPr>
        <a:xfrm>
          <a:off x="4965799" y="2151456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D3C45F-C18F-48F0-AC74-B4A7FA0ABF8C}">
      <dsp:nvSpPr>
        <dsp:cNvPr id="0" name=""/>
        <dsp:cNvSpPr/>
      </dsp:nvSpPr>
      <dsp:spPr>
        <a:xfrm>
          <a:off x="5078610" y="2258627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Nervous System</a:t>
          </a:r>
        </a:p>
      </dsp:txBody>
      <dsp:txXfrm>
        <a:off x="5097493" y="2277510"/>
        <a:ext cx="977539" cy="606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25425D0-3ECE-420E-9130-D13D915528F8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D2F2318-E25A-4C0A-9D76-B30B703A94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9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DE25-0E3B-014D-AB08-0AD4741190BF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85719"/>
            <a:ext cx="457200" cy="365125"/>
          </a:xfrm>
          <a:prstGeom prst="rect">
            <a:avLst/>
          </a:prstGeom>
        </p:spPr>
        <p:txBody>
          <a:bodyPr/>
          <a:lstStyle/>
          <a:p>
            <a:fld id="{82811DF7-A42A-4107-A9E6-6C3947535C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C5C7-3D40-D147-8474-4CAF78E28128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DCC7-F5A3-F54A-8412-78F07FF2601F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03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F6D2-335C-6748-BEAD-B38E52C128C7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9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98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5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47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60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2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40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3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9622F-DC27-6E4D-80EB-5A6117330FAE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35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71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90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00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5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A6B0-E07D-7A4E-9C17-34F6E529FF07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5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3CC3-6E6E-6643-828B-49F62B8D27E7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E71E-C708-8048-B873-9764252AFD88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59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E0B2-8F0E-E541-A881-26952164E626}" type="datetime1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4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28D78-157E-6441-A2E9-690CAD17061D}" type="datetime1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DEEC-6BE6-484F-BFF5-6191A744CE89}" type="datetime1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9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9F4-DB7F-AD41-A0BB-29D2BAB33E6B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6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33" r="73809"/>
          <a:stretch/>
        </p:blipFill>
        <p:spPr>
          <a:xfrm>
            <a:off x="0" y="5410200"/>
            <a:ext cx="2450123" cy="1447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56384-A506-C646-ACE4-0A747B69E112}" type="datetime1">
              <a:rPr lang="en-US" smtClean="0"/>
              <a:t>7/13/2024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10" b="76667"/>
          <a:stretch/>
        </p:blipFill>
        <p:spPr>
          <a:xfrm>
            <a:off x="6690091" y="0"/>
            <a:ext cx="2453909" cy="156157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0" y="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IT1090 - Information Systems and Data Modeling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/>
                </a:solidFill>
              </a:rPr>
              <a:t>SLIIT </a:t>
            </a:r>
            <a:r>
              <a:rPr lang="en-US" sz="1600" b="1" baseline="0" dirty="0">
                <a:solidFill>
                  <a:schemeClr val="tx1"/>
                </a:solidFill>
              </a:rPr>
              <a:t> - Faculty of Computing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48400" y="76200"/>
            <a:ext cx="2743200" cy="9144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7" b="23330"/>
          <a:stretch/>
        </p:blipFill>
        <p:spPr>
          <a:xfrm>
            <a:off x="6248400" y="76200"/>
            <a:ext cx="2742857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0"/>
          <a:stretch/>
        </p:blipFill>
        <p:spPr>
          <a:xfrm>
            <a:off x="0" y="6400800"/>
            <a:ext cx="9144000" cy="457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8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C29E6-4FCB-2845-BF22-D83D87980FEA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79-0F59-BC47-A038-EDA78F95D4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71D3D-F011-47C0-9290-685F7D9F641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7" b="23330"/>
          <a:stretch/>
        </p:blipFill>
        <p:spPr>
          <a:xfrm>
            <a:off x="7620000" y="0"/>
            <a:ext cx="1524000" cy="50806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53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E87A23"/>
                </a:solidFill>
              </a:rPr>
              <a:t>SLIIT </a:t>
            </a:r>
            <a:r>
              <a:rPr lang="en-US" sz="1600" b="1" baseline="0" dirty="0">
                <a:solidFill>
                  <a:srgbClr val="E87A23"/>
                </a:solidFill>
              </a:rPr>
              <a:t> - Faculty of Computing</a:t>
            </a:r>
            <a:endParaRPr lang="en-US" sz="1600" b="1" dirty="0">
              <a:solidFill>
                <a:srgbClr val="E87A2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0"/>
          <a:stretch/>
        </p:blipFill>
        <p:spPr>
          <a:xfrm rot="10800000">
            <a:off x="0" y="-2"/>
            <a:ext cx="7620000" cy="45720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-76200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IT1090 - Information Systems and Data Modeling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28650" y="1447800"/>
            <a:ext cx="7886700" cy="0"/>
          </a:xfrm>
          <a:prstGeom prst="line">
            <a:avLst/>
          </a:prstGeom>
          <a:ln w="19050">
            <a:solidFill>
              <a:srgbClr val="242D6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7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516F8-EADD-4F1E-A66A-F9DE6D301F0B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0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470025"/>
          </a:xfrm>
        </p:spPr>
        <p:txBody>
          <a:bodyPr/>
          <a:lstStyle/>
          <a:p>
            <a:r>
              <a:rPr lang="en-US" sz="4800" b="1" dirty="0"/>
              <a:t>Information Systems and Data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IT1090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11DF7-A42A-4107-A9E6-6C3947535C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343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9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Example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5A29-65FA-40E5-93A9-D3F35068B7B8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10</a:t>
            </a:fld>
            <a:endParaRPr lang="en-US"/>
          </a:p>
        </p:txBody>
      </p:sp>
      <p:pic>
        <p:nvPicPr>
          <p:cNvPr id="22530" name="Picture 2" descr="http://www.schenectady.k12.ny.us/TechResources/EETT/bodysystemssoftchalk/front%20page.jpg"/>
          <p:cNvPicPr>
            <a:picLocks noChangeAspect="1" noChangeArrowheads="1"/>
          </p:cNvPicPr>
          <p:nvPr/>
        </p:nvPicPr>
        <p:blipFill>
          <a:blip r:embed="rId2"/>
          <a:srcRect t="1433"/>
          <a:stretch>
            <a:fillRect/>
          </a:stretch>
        </p:blipFill>
        <p:spPr bwMode="auto">
          <a:xfrm>
            <a:off x="2880772" y="1591916"/>
            <a:ext cx="3463128" cy="47644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803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array of components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work together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achieve a goal or goals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D2E-1642-4D7C-A2A1-0CD00099E84D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http://www.schenectady.k12.ny.us/TechResources/EETT/bodysystemssoftchalk/front%20page.jpg"/>
          <p:cNvPicPr>
            <a:picLocks noChangeAspect="1" noChangeArrowheads="1"/>
          </p:cNvPicPr>
          <p:nvPr/>
        </p:nvPicPr>
        <p:blipFill>
          <a:blip r:embed="rId2"/>
          <a:srcRect t="1433"/>
          <a:stretch>
            <a:fillRect/>
          </a:stretch>
        </p:blipFill>
        <p:spPr bwMode="auto">
          <a:xfrm>
            <a:off x="609600" y="2971800"/>
            <a:ext cx="2133600" cy="2935322"/>
          </a:xfrm>
          <a:prstGeom prst="rect">
            <a:avLst/>
          </a:prstGeom>
          <a:noFill/>
        </p:spPr>
      </p:pic>
      <p:sp>
        <p:nvSpPr>
          <p:cNvPr id="25602" name="AutoShape 2" descr="http://anatomisty.com/wp-content/uploads/2013/10/the-human-body-organs-and-their-function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4" name="Picture 4" descr="http://anatomisty.com/wp-content/uploads/2013/10/the-human-body-organs-and-their-functions.jpg"/>
          <p:cNvPicPr>
            <a:picLocks noChangeAspect="1" noChangeArrowheads="1"/>
          </p:cNvPicPr>
          <p:nvPr/>
        </p:nvPicPr>
        <p:blipFill>
          <a:blip r:embed="rId3"/>
          <a:srcRect l="21958" r="23042"/>
          <a:stretch>
            <a:fillRect/>
          </a:stretch>
        </p:blipFill>
        <p:spPr bwMode="auto">
          <a:xfrm>
            <a:off x="3048000" y="2971800"/>
            <a:ext cx="2743200" cy="2998816"/>
          </a:xfrm>
          <a:prstGeom prst="rect">
            <a:avLst/>
          </a:prstGeom>
          <a:noFill/>
        </p:spPr>
      </p:pic>
      <p:pic>
        <p:nvPicPr>
          <p:cNvPr id="25606" name="Picture 6" descr="http://gb.fotolibra.com/images/previews/49923-human-body-showing-bones-and-organs-illustration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77737" y="2743200"/>
            <a:ext cx="2637663" cy="3276600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914400" y="5867400"/>
            <a:ext cx="136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components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57600" y="5867400"/>
            <a:ext cx="159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work together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58000" y="5879068"/>
            <a:ext cx="1583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achieve a goal </a:t>
            </a:r>
          </a:p>
        </p:txBody>
      </p:sp>
    </p:spTree>
    <p:extLst>
      <p:ext uri="{BB962C8B-B14F-4D97-AF65-F5344CB8AC3E}">
        <p14:creationId xmlns:p14="http://schemas.microsoft.com/office/powerpoint/2010/main" val="756194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Accepts input</a:t>
            </a:r>
          </a:p>
          <a:p>
            <a:r>
              <a:rPr lang="en-US" dirty="0"/>
              <a:t>Processes input</a:t>
            </a:r>
          </a:p>
          <a:p>
            <a:r>
              <a:rPr lang="en-US" dirty="0"/>
              <a:t>Produces output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8A1E-208D-4233-8A16-33A66AA7E000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12</a:t>
            </a:fld>
            <a:endParaRPr lang="en-US"/>
          </a:p>
        </p:txBody>
      </p:sp>
      <p:pic>
        <p:nvPicPr>
          <p:cNvPr id="26626" name="Picture 2" descr="http://2.bp.blogspot.com/-8J91-wYdPwA/T-HI6pd7QQI/AAAAAAAABSA/GvVqNzDa80k/s1600/eating-lunch-carto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0866" y="3740668"/>
            <a:ext cx="2295525" cy="2192250"/>
          </a:xfrm>
          <a:prstGeom prst="rect">
            <a:avLst/>
          </a:prstGeom>
          <a:noFill/>
        </p:spPr>
      </p:pic>
      <p:pic>
        <p:nvPicPr>
          <p:cNvPr id="26628" name="Picture 4" descr="http://www.taconichills.k12.ny.us/webquests/BodySystems/digesti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83819" y="3200400"/>
            <a:ext cx="2226381" cy="3179742"/>
          </a:xfrm>
          <a:prstGeom prst="rect">
            <a:avLst/>
          </a:prstGeom>
          <a:noFill/>
        </p:spPr>
      </p:pic>
      <p:pic>
        <p:nvPicPr>
          <p:cNvPr id="26630" name="Picture 6" descr="http://t0.gstatic.com/images?q=tbn:ANd9GcR4oUlK7QGxljynpujDS2VEZ6XtCeGGUgfIftCh9TJtTkaxKl5Wyw"/>
          <p:cNvPicPr>
            <a:picLocks noChangeAspect="1" noChangeArrowheads="1"/>
          </p:cNvPicPr>
          <p:nvPr/>
        </p:nvPicPr>
        <p:blipFill>
          <a:blip r:embed="rId4"/>
          <a:srcRect t="4145"/>
          <a:stretch>
            <a:fillRect/>
          </a:stretch>
        </p:blipFill>
        <p:spPr bwMode="auto">
          <a:xfrm>
            <a:off x="5827628" y="3612830"/>
            <a:ext cx="3048000" cy="2447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3922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 have </a:t>
            </a:r>
            <a:r>
              <a:rPr lang="en-US" dirty="0">
                <a:solidFill>
                  <a:srgbClr val="FF0000"/>
                </a:solidFill>
              </a:rPr>
              <a:t>multiple goals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 Goals of the human body</a:t>
            </a:r>
          </a:p>
          <a:p>
            <a:pPr lvl="2"/>
            <a:r>
              <a:rPr lang="en-US" dirty="0"/>
              <a:t>To Be Alive  (Ultimate Goal)</a:t>
            </a:r>
          </a:p>
          <a:p>
            <a:pPr lvl="2"/>
            <a:r>
              <a:rPr lang="en-US" dirty="0"/>
              <a:t>To Work</a:t>
            </a:r>
          </a:p>
          <a:p>
            <a:pPr lvl="2"/>
            <a:r>
              <a:rPr lang="en-US" dirty="0"/>
              <a:t>To Survive 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Contains  </a:t>
            </a:r>
            <a:r>
              <a:rPr lang="en-US" dirty="0">
                <a:solidFill>
                  <a:srgbClr val="FF0000"/>
                </a:solidFill>
              </a:rPr>
              <a:t>Subsystems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AC21-42B4-41B8-93FC-CC983B2E106B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9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3400"/>
            <a:ext cx="7886700" cy="8382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What is a Subsystem..?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7A1E-0282-4840-A963-BE3CC06289D9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14</a:t>
            </a:fld>
            <a:endParaRPr lang="en-US"/>
          </a:p>
        </p:txBody>
      </p:sp>
      <p:pic>
        <p:nvPicPr>
          <p:cNvPr id="21506" name="Picture 2" descr="http://www.babypips.com/images/school/images/junior/build-forex-trading-syste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4968" y="1905000"/>
            <a:ext cx="5834063" cy="4248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633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2B75-6B73-4867-8168-6A01ECAB3B39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15</a:t>
            </a:fld>
            <a:endParaRPr lang="en-US"/>
          </a:p>
        </p:txBody>
      </p:sp>
      <p:pic>
        <p:nvPicPr>
          <p:cNvPr id="27652" name="Picture 4" descr="http://www.informationliteracy.org/users_data/9781/human_body_systems.jpg"/>
          <p:cNvPicPr>
            <a:picLocks noChangeAspect="1" noChangeArrowheads="1"/>
          </p:cNvPicPr>
          <p:nvPr/>
        </p:nvPicPr>
        <p:blipFill rotWithShape="1">
          <a:blip r:embed="rId2"/>
          <a:srcRect r="7865"/>
          <a:stretch/>
        </p:blipFill>
        <p:spPr bwMode="auto">
          <a:xfrm>
            <a:off x="1752600" y="914400"/>
            <a:ext cx="5638800" cy="5217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591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 Subsystem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is a </a:t>
            </a:r>
            <a:r>
              <a:rPr lang="en-US" dirty="0">
                <a:solidFill>
                  <a:srgbClr val="FF0000"/>
                </a:solidFill>
              </a:rPr>
              <a:t>component of a system</a:t>
            </a:r>
            <a:r>
              <a:rPr lang="en-US" dirty="0"/>
              <a:t>, it can also be considered </a:t>
            </a:r>
            <a:r>
              <a:rPr lang="en-US" dirty="0">
                <a:solidFill>
                  <a:srgbClr val="FF0000"/>
                </a:solidFill>
              </a:rPr>
              <a:t>a system in its own right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have </a:t>
            </a:r>
            <a:r>
              <a:rPr lang="en-US" dirty="0">
                <a:solidFill>
                  <a:srgbClr val="FF0000"/>
                </a:solidFill>
              </a:rPr>
              <a:t>sub-goals</a:t>
            </a:r>
            <a:r>
              <a:rPr lang="en-US" dirty="0"/>
              <a:t> that meet the main goal</a:t>
            </a:r>
          </a:p>
          <a:p>
            <a:r>
              <a:rPr lang="en-US" dirty="0">
                <a:solidFill>
                  <a:srgbClr val="FF0000"/>
                </a:solidFill>
              </a:rPr>
              <a:t>transfer</a:t>
            </a:r>
            <a:r>
              <a:rPr lang="en-US" dirty="0"/>
              <a:t> output to other subsystems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fld id="{448FDF22-8086-44ED-8F45-11B875CA0A8E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600200" y="1600200"/>
          <a:ext cx="6096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937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C61E8D-3E8D-42BD-BCCF-FDDEB3EC40A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9140" y="870009"/>
            <a:ext cx="3845719" cy="4387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592689" y="5257800"/>
            <a:ext cx="7789312" cy="681037"/>
          </a:xfrm>
        </p:spPr>
        <p:txBody>
          <a:bodyPr rtlCol="0" anchor="b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dirty="0"/>
              <a:t>Subsystems Transfer Output to Other Subsystems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398B-DEE9-4160-A7B3-2B806F29D367}" type="datetime1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</p:spTree>
    <p:extLst>
      <p:ext uri="{BB962C8B-B14F-4D97-AF65-F5344CB8AC3E}">
        <p14:creationId xmlns:p14="http://schemas.microsoft.com/office/powerpoint/2010/main" val="366356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3400"/>
            <a:ext cx="7886700" cy="9302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What is an Information System?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4A2B-4ED7-40EE-BB54-3DA85B73E3C4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18</a:t>
            </a:fld>
            <a:endParaRPr lang="en-US"/>
          </a:p>
        </p:txBody>
      </p:sp>
      <p:pic>
        <p:nvPicPr>
          <p:cNvPr id="31746" name="Picture 2" descr="http://blog.pipelinersales.com/wp-content/uploads/2013/05/increase-effectiveness-pic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7350" y="1463674"/>
            <a:ext cx="5751367" cy="46863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802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An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Collection of components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work together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provide information </a:t>
            </a:r>
            <a:r>
              <a:rPr lang="en-US" dirty="0"/>
              <a:t>to help in the operations and management of an organization.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05BA-E131-4AC1-8EC3-AF641CB4FFB8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7" descr="http://www.technologystudent.com/images2/cncsy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0" y="3470761"/>
            <a:ext cx="4889500" cy="26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549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 Person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Lecturer In Charge:</a:t>
            </a:r>
          </a:p>
          <a:p>
            <a:pPr marL="0" indent="0">
              <a:buNone/>
            </a:pPr>
            <a:r>
              <a:rPr lang="en-US" dirty="0"/>
              <a:t>	Ms. Manori Gamage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Lecturers:</a:t>
            </a:r>
          </a:p>
          <a:p>
            <a:pPr marL="0" indent="0">
              <a:buNone/>
            </a:pPr>
            <a:r>
              <a:rPr lang="en-US" sz="2800" dirty="0"/>
              <a:t>	Prof. </a:t>
            </a:r>
            <a:r>
              <a:rPr lang="en-US" sz="2800" dirty="0" err="1"/>
              <a:t>Mahesha</a:t>
            </a:r>
            <a:r>
              <a:rPr lang="en-US" sz="2800" dirty="0"/>
              <a:t> </a:t>
            </a:r>
            <a:r>
              <a:rPr lang="en-US" sz="2800" dirty="0" err="1"/>
              <a:t>Kapurubandara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Dr.</a:t>
            </a:r>
            <a:r>
              <a:rPr lang="en-US" dirty="0"/>
              <a:t> </a:t>
            </a:r>
            <a:r>
              <a:rPr lang="en-US" sz="2800" dirty="0" err="1"/>
              <a:t>Amitha</a:t>
            </a:r>
            <a:r>
              <a:rPr lang="en-US" sz="2800" dirty="0"/>
              <a:t> Caldera</a:t>
            </a:r>
          </a:p>
          <a:p>
            <a:pPr marL="457200" lvl="1" indent="0">
              <a:buNone/>
            </a:pPr>
            <a:r>
              <a:rPr lang="en-US" sz="2800" dirty="0"/>
              <a:t>	Ms. </a:t>
            </a:r>
            <a:r>
              <a:rPr lang="en-US" sz="2800" dirty="0" err="1"/>
              <a:t>Sanjeevi</a:t>
            </a:r>
            <a:r>
              <a:rPr lang="en-US" sz="2800" dirty="0"/>
              <a:t> Chandrasiri</a:t>
            </a:r>
          </a:p>
          <a:p>
            <a:pPr marL="457200" lvl="1" indent="0">
              <a:buNone/>
            </a:pPr>
            <a:r>
              <a:rPr lang="en-US" sz="2800" dirty="0"/>
              <a:t>	Ms. </a:t>
            </a:r>
            <a:r>
              <a:rPr lang="en-US" sz="2800" dirty="0" err="1"/>
              <a:t>Thamali</a:t>
            </a:r>
            <a:r>
              <a:rPr lang="en-US" sz="2800" dirty="0"/>
              <a:t> </a:t>
            </a:r>
            <a:r>
              <a:rPr lang="en-US" sz="2800" dirty="0" err="1"/>
              <a:t>Kelegama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	Ms. Tharushi Rubasinghe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Enrolment Key: </a:t>
            </a:r>
            <a:r>
              <a:rPr lang="en-US" b="1" dirty="0">
                <a:solidFill>
                  <a:srgbClr val="FF0000"/>
                </a:solidFill>
              </a:rPr>
              <a:t>IT1090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6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Information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sz="2600" dirty="0"/>
              <a:t>An Information System </a:t>
            </a:r>
            <a:r>
              <a:rPr lang="en-US" sz="2600" dirty="0">
                <a:solidFill>
                  <a:srgbClr val="FF0000"/>
                </a:solidFill>
              </a:rPr>
              <a:t>collects, processes, stores, analyzes, and disseminates </a:t>
            </a:r>
            <a:r>
              <a:rPr lang="en-US" sz="2600" dirty="0"/>
              <a:t>information for a specific purpose.</a:t>
            </a:r>
          </a:p>
          <a:p>
            <a:pPr algn="just"/>
            <a:endParaRPr lang="en-US" sz="2600" dirty="0"/>
          </a:p>
          <a:p>
            <a:pPr algn="just"/>
            <a:r>
              <a:rPr lang="en-US" sz="2600" dirty="0"/>
              <a:t>Information System is an </a:t>
            </a:r>
            <a:r>
              <a:rPr lang="en-US" sz="2600" i="1" dirty="0">
                <a:solidFill>
                  <a:srgbClr val="FF0000"/>
                </a:solidFill>
              </a:rPr>
              <a:t>arrangement of people, data, processes, information presentation, and IT</a:t>
            </a:r>
            <a:r>
              <a:rPr lang="en-US" sz="2600" i="1" dirty="0"/>
              <a:t> </a:t>
            </a:r>
            <a:r>
              <a:rPr lang="en-US" sz="2600" dirty="0"/>
              <a:t>that interact to support and improve day-to-day operations in an organization. (As well as support the </a:t>
            </a:r>
            <a:r>
              <a:rPr lang="en-US" sz="2600" dirty="0">
                <a:solidFill>
                  <a:srgbClr val="FF0000"/>
                </a:solidFill>
              </a:rPr>
              <a:t>problem solving </a:t>
            </a:r>
            <a:r>
              <a:rPr lang="en-US" sz="2600" dirty="0"/>
              <a:t>and </a:t>
            </a:r>
            <a:r>
              <a:rPr lang="en-US" sz="2600" dirty="0">
                <a:solidFill>
                  <a:srgbClr val="FF0000"/>
                </a:solidFill>
              </a:rPr>
              <a:t>decision-making needs</a:t>
            </a:r>
            <a:r>
              <a:rPr lang="en-US" sz="2600" dirty="0"/>
              <a:t> of various people)</a:t>
            </a:r>
          </a:p>
          <a:p>
            <a:pPr algn="just"/>
            <a:endParaRPr lang="en-US" sz="2600" dirty="0"/>
          </a:p>
          <a:p>
            <a:pPr algn="just"/>
            <a:r>
              <a:rPr lang="en-US" sz="2600" dirty="0"/>
              <a:t>An Information System is </a:t>
            </a:r>
            <a:r>
              <a:rPr lang="en-US" sz="2600" dirty="0">
                <a:solidFill>
                  <a:srgbClr val="FF0000"/>
                </a:solidFill>
              </a:rPr>
              <a:t>not necessarily be computerized.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515-E156-425A-9991-9F3E15D1E56D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93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1000"/>
            <a:ext cx="78867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00FF"/>
                </a:solidFill>
              </a:rPr>
              <a:t>Components of an Information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5BF0-6DD1-42D2-AA5F-4EF0A9EBA045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21</a:t>
            </a:fld>
            <a:endParaRPr lang="en-US"/>
          </a:p>
        </p:txBody>
      </p:sp>
      <p:pic>
        <p:nvPicPr>
          <p:cNvPr id="35842" name="Picture 2" descr="http://www.personal.psu.edu/glh10/ist110/topic_old/topic02/images/110_s0052_g0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5995" y="2209800"/>
            <a:ext cx="4652010" cy="3657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2150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9600"/>
            <a:ext cx="8058150" cy="8080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Components of an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Hardware -</a:t>
            </a:r>
            <a:r>
              <a:rPr lang="en-US" dirty="0"/>
              <a:t> Equipment such as computers</a:t>
            </a:r>
          </a:p>
          <a:p>
            <a:pPr algn="just"/>
            <a:r>
              <a:rPr lang="en-US" dirty="0">
                <a:solidFill>
                  <a:srgbClr val="0000FF"/>
                </a:solidFill>
              </a:rPr>
              <a:t>Software - </a:t>
            </a:r>
            <a:r>
              <a:rPr lang="en-US" dirty="0"/>
              <a:t>Instructions for the equipment </a:t>
            </a:r>
          </a:p>
          <a:p>
            <a:pPr algn="just"/>
            <a:r>
              <a:rPr lang="en-US" dirty="0">
                <a:solidFill>
                  <a:srgbClr val="0000FF"/>
                </a:solidFill>
              </a:rPr>
              <a:t>Stored Data - </a:t>
            </a:r>
            <a:r>
              <a:rPr lang="en-US" dirty="0"/>
              <a:t>Facts stored in the system</a:t>
            </a:r>
          </a:p>
          <a:p>
            <a:pPr algn="just"/>
            <a:r>
              <a:rPr lang="en-US" dirty="0">
                <a:solidFill>
                  <a:srgbClr val="0000FF"/>
                </a:solidFill>
              </a:rPr>
              <a:t>Personnel - </a:t>
            </a:r>
            <a:r>
              <a:rPr lang="en-US" dirty="0"/>
              <a:t>People who operate the system</a:t>
            </a:r>
          </a:p>
          <a:p>
            <a:pPr algn="just"/>
            <a:r>
              <a:rPr lang="en-US" dirty="0">
                <a:solidFill>
                  <a:srgbClr val="0000FF"/>
                </a:solidFill>
              </a:rPr>
              <a:t>Procedures - </a:t>
            </a:r>
            <a:r>
              <a:rPr lang="en-US" dirty="0"/>
              <a:t> for the user to follow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D6432-0583-4B08-8F47-740FC5FEC060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92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81037"/>
            <a:ext cx="7886700" cy="766763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Examples of Information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Information Systems</a:t>
            </a:r>
          </a:p>
          <a:p>
            <a:r>
              <a:rPr lang="en-US" dirty="0"/>
              <a:t>Banking systems</a:t>
            </a:r>
          </a:p>
          <a:p>
            <a:r>
              <a:rPr lang="en-US" dirty="0"/>
              <a:t>Inventory control systems</a:t>
            </a:r>
          </a:p>
          <a:p>
            <a:r>
              <a:rPr lang="en-US" dirty="0"/>
              <a:t>Billing systems</a:t>
            </a:r>
          </a:p>
          <a:p>
            <a:r>
              <a:rPr lang="en-US" dirty="0"/>
              <a:t>Hospital management systems</a:t>
            </a:r>
          </a:p>
          <a:p>
            <a:r>
              <a:rPr lang="en-US" dirty="0"/>
              <a:t>Hotel reservation systems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FF0000"/>
                </a:solidFill>
              </a:rPr>
              <a:t>What are the information systems you know..?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A08E-5473-49E8-816F-8EA1E22DDE95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76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9600"/>
            <a:ext cx="7886700" cy="8080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E.g.: SLIIT Library Information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D7C9B-0DF7-4420-A4B0-51158793C33C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88" y="1612940"/>
            <a:ext cx="7093024" cy="47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90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3400"/>
            <a:ext cx="7886700" cy="8842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E.g.: SLIIT Library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05350" cy="4351338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Let’s look at the library information system at SLIIT which provides the facility to borrow books for studies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Borrowing involves</a:t>
            </a:r>
            <a:r>
              <a:rPr lang="en-US" i="1" dirty="0">
                <a:solidFill>
                  <a:srgbClr val="C00000"/>
                </a:solidFill>
              </a:rPr>
              <a:t>; </a:t>
            </a:r>
            <a:r>
              <a:rPr lang="en-US" i="1" dirty="0"/>
              <a:t>students and staff </a:t>
            </a:r>
            <a:r>
              <a:rPr lang="en-US" i="1" dirty="0">
                <a:solidFill>
                  <a:srgbClr val="C00000"/>
                </a:solidFill>
              </a:rPr>
              <a:t>registering to the system, selecting the desired material </a:t>
            </a:r>
            <a:r>
              <a:rPr lang="en-US" i="1" dirty="0"/>
              <a:t>from the library </a:t>
            </a:r>
            <a:r>
              <a:rPr lang="en-US" i="1" dirty="0">
                <a:solidFill>
                  <a:srgbClr val="C00000"/>
                </a:solidFill>
              </a:rPr>
              <a:t>and </a:t>
            </a:r>
            <a:r>
              <a:rPr lang="en-US" i="1" dirty="0"/>
              <a:t>library assistant </a:t>
            </a:r>
            <a:r>
              <a:rPr lang="en-US" i="1" dirty="0">
                <a:solidFill>
                  <a:srgbClr val="C00000"/>
                </a:solidFill>
              </a:rPr>
              <a:t>recoding it against the </a:t>
            </a:r>
            <a:r>
              <a:rPr lang="en-US" i="1" dirty="0" err="1">
                <a:solidFill>
                  <a:srgbClr val="C00000"/>
                </a:solidFill>
              </a:rPr>
              <a:t>studentID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E89A-E8DB-4E92-946A-C713FA9C2B6E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10995"/>
            <a:ext cx="3200400" cy="39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24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91342"/>
            <a:ext cx="7886700" cy="82629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E.g.: SLIIT Library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ct val="50000"/>
              </a:spcBef>
            </a:pPr>
            <a:r>
              <a:rPr lang="en-US" dirty="0"/>
              <a:t>What </a:t>
            </a:r>
            <a:r>
              <a:rPr lang="en-US" dirty="0">
                <a:solidFill>
                  <a:srgbClr val="FF0000"/>
                </a:solidFill>
              </a:rPr>
              <a:t>information</a:t>
            </a:r>
            <a:r>
              <a:rPr lang="en-US" dirty="0"/>
              <a:t> does this system provide?</a:t>
            </a:r>
          </a:p>
          <a:p>
            <a:pPr lvl="1" algn="just">
              <a:spcBef>
                <a:spcPct val="50000"/>
              </a:spcBef>
            </a:pPr>
            <a:r>
              <a:rPr lang="en-US" dirty="0"/>
              <a:t>Periodically the system </a:t>
            </a:r>
            <a:r>
              <a:rPr lang="en-US" dirty="0">
                <a:solidFill>
                  <a:srgbClr val="FF0000"/>
                </a:solidFill>
              </a:rPr>
              <a:t>reports on the books available, books overdue, membership</a:t>
            </a:r>
          </a:p>
          <a:p>
            <a:pPr lvl="1" algn="just"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Calculates fines </a:t>
            </a:r>
            <a:r>
              <a:rPr lang="en-US" dirty="0"/>
              <a:t>for overdue books</a:t>
            </a:r>
          </a:p>
          <a:p>
            <a:pPr lvl="1" algn="just">
              <a:spcBef>
                <a:spcPct val="50000"/>
              </a:spcBef>
            </a:pPr>
            <a:r>
              <a:rPr lang="en-US" dirty="0"/>
              <a:t>Check for </a:t>
            </a:r>
            <a:r>
              <a:rPr lang="en-US" dirty="0">
                <a:solidFill>
                  <a:srgbClr val="FF0000"/>
                </a:solidFill>
              </a:rPr>
              <a:t>valid membership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5E1D-6455-430F-8FFE-2DB5777391C6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784" y="4317061"/>
            <a:ext cx="3899191" cy="19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4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3400"/>
            <a:ext cx="7886700" cy="8842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E.g.: SLIIT Library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spcBef>
                <a:spcPct val="50000"/>
              </a:spcBef>
              <a:buNone/>
            </a:pPr>
            <a:r>
              <a:rPr lang="en-US" dirty="0"/>
              <a:t>How does this information help?</a:t>
            </a:r>
          </a:p>
          <a:p>
            <a:pPr lvl="1" algn="just">
              <a:spcBef>
                <a:spcPct val="50000"/>
              </a:spcBef>
            </a:pPr>
            <a:r>
              <a:rPr lang="en-US" dirty="0"/>
              <a:t>This </a:t>
            </a:r>
            <a:r>
              <a:rPr lang="en-US" dirty="0">
                <a:solidFill>
                  <a:srgbClr val="FF0000"/>
                </a:solidFill>
              </a:rPr>
              <a:t>helps the  Librarian </a:t>
            </a:r>
            <a:r>
              <a:rPr lang="en-US" dirty="0"/>
              <a:t>to decide whether </a:t>
            </a:r>
            <a:r>
              <a:rPr lang="en-US" i="1" dirty="0">
                <a:solidFill>
                  <a:srgbClr val="FF0000"/>
                </a:solidFill>
              </a:rPr>
              <a:t>to understand the needs of the membership </a:t>
            </a:r>
            <a:r>
              <a:rPr lang="en-US" i="1" dirty="0"/>
              <a:t>(add new books)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track the borrowings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over dues</a:t>
            </a:r>
            <a:r>
              <a:rPr lang="en-US" dirty="0"/>
              <a:t>, easy </a:t>
            </a:r>
            <a:r>
              <a:rPr lang="en-US" dirty="0">
                <a:solidFill>
                  <a:srgbClr val="FF0000"/>
                </a:solidFill>
              </a:rPr>
              <a:t>communication with membership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EAEF-C4F3-4F8D-B7CA-9314E163C4CC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27</a:t>
            </a:fld>
            <a:endParaRPr lang="en-US"/>
          </a:p>
        </p:txBody>
      </p:sp>
      <p:sp>
        <p:nvSpPr>
          <p:cNvPr id="7" name="AutoShape 2" descr="Image result for library syste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79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85800"/>
            <a:ext cx="78867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Functions of an Information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 descr="http://www.personal.psu.edu/glh10/ist110/topic_old/topic02/images/110_s0052_g0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5995" y="2057400"/>
            <a:ext cx="4652010" cy="3657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1565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81037"/>
            <a:ext cx="7886700" cy="7667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Functions of an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An Information System </a:t>
            </a:r>
            <a:r>
              <a:rPr lang="en-US" dirty="0">
                <a:solidFill>
                  <a:srgbClr val="FF0000"/>
                </a:solidFill>
              </a:rPr>
              <a:t>accepts</a:t>
            </a:r>
            <a:r>
              <a:rPr lang="en-US" dirty="0"/>
              <a:t> facts or data from outside the system, </a:t>
            </a:r>
            <a:r>
              <a:rPr lang="en-US" dirty="0">
                <a:solidFill>
                  <a:srgbClr val="FF0000"/>
                </a:solidFill>
              </a:rPr>
              <a:t>stores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processes </a:t>
            </a:r>
            <a:r>
              <a:rPr lang="en-US" dirty="0"/>
              <a:t>the facts, and </a:t>
            </a:r>
            <a:r>
              <a:rPr lang="en-US" dirty="0">
                <a:solidFill>
                  <a:srgbClr val="FF0000"/>
                </a:solidFill>
              </a:rPr>
              <a:t>produces </a:t>
            </a:r>
            <a:r>
              <a:rPr lang="en-US" dirty="0"/>
              <a:t>the results for use outside the system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31F58-16B1-4FA4-8F19-A6AB1614DA88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sys.bmp"/>
          <p:cNvPicPr>
            <a:picLocks noChangeAspect="1"/>
          </p:cNvPicPr>
          <p:nvPr/>
        </p:nvPicPr>
        <p:blipFill>
          <a:blip r:embed="rId2"/>
          <a:srcRect r="14063" b="43750"/>
          <a:stretch>
            <a:fillRect/>
          </a:stretch>
        </p:blipFill>
        <p:spPr>
          <a:xfrm>
            <a:off x="2005982" y="3429000"/>
            <a:ext cx="5132036" cy="25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3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Outcomes</a:t>
            </a:r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233246"/>
              </p:ext>
            </p:extLst>
          </p:nvPr>
        </p:nvGraphicFramePr>
        <p:xfrm>
          <a:off x="628650" y="1905000"/>
          <a:ext cx="78867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568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Learning </a:t>
                      </a:r>
                    </a:p>
                    <a:p>
                      <a:pPr algn="ctr"/>
                      <a:r>
                        <a:rPr lang="en-US" sz="20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6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Explain the importance and impact of information systems in business organizations.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6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Evaluate the information systems strategies to achieve organizational goals.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1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Model data requirements using data models.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1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Apply formal methods to refine the data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12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LO5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 SQL to store and modify the data in the database, and to write queries to satisfy real world application level problems.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75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81037"/>
            <a:ext cx="7886700" cy="7667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Functions of an Information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Input Function </a:t>
            </a:r>
            <a:r>
              <a:rPr lang="en-US" dirty="0"/>
              <a:t>accepts the input data from outside the system.</a:t>
            </a:r>
          </a:p>
          <a:p>
            <a:r>
              <a:rPr lang="en-US" dirty="0">
                <a:solidFill>
                  <a:srgbClr val="FF0000"/>
                </a:solidFill>
              </a:rPr>
              <a:t>Storage Function </a:t>
            </a:r>
            <a:r>
              <a:rPr lang="en-US" dirty="0"/>
              <a:t>retains input data and retrieves stored data.</a:t>
            </a:r>
          </a:p>
          <a:p>
            <a:r>
              <a:rPr lang="en-US" dirty="0">
                <a:solidFill>
                  <a:srgbClr val="FF0000"/>
                </a:solidFill>
              </a:rPr>
              <a:t>Processing Function </a:t>
            </a:r>
            <a:r>
              <a:rPr lang="en-US" dirty="0"/>
              <a:t>calculates and in other ways manipulates the input and stored data.</a:t>
            </a:r>
          </a:p>
          <a:p>
            <a:r>
              <a:rPr lang="en-US" dirty="0">
                <a:solidFill>
                  <a:srgbClr val="FF0000"/>
                </a:solidFill>
              </a:rPr>
              <a:t>Output Function </a:t>
            </a:r>
            <a:r>
              <a:rPr lang="en-US" dirty="0"/>
              <a:t>produces results of processing for use outside the system.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A136-66D8-44AC-9CD4-FAE1BE04F927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4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96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Functions of an Information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7681-9DB9-4F6D-8DC0-0E7BC4FF08EB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3" descr="A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1890712"/>
            <a:ext cx="7886700" cy="402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4940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96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Characteristics of Useful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Not all information is useful.</a:t>
            </a:r>
          </a:p>
          <a:p>
            <a:r>
              <a:rPr lang="en-US" dirty="0"/>
              <a:t>Useful information should be:</a:t>
            </a:r>
          </a:p>
          <a:p>
            <a:pPr lvl="1"/>
            <a:r>
              <a:rPr lang="en-US" dirty="0"/>
              <a:t>Relevant</a:t>
            </a:r>
          </a:p>
          <a:p>
            <a:pPr lvl="1"/>
            <a:r>
              <a:rPr lang="en-US" dirty="0"/>
              <a:t>Complete</a:t>
            </a:r>
          </a:p>
          <a:p>
            <a:pPr lvl="1"/>
            <a:r>
              <a:rPr lang="en-US" dirty="0"/>
              <a:t>Accurate</a:t>
            </a:r>
          </a:p>
          <a:p>
            <a:pPr lvl="1"/>
            <a:r>
              <a:rPr lang="en-US" dirty="0"/>
              <a:t>Current</a:t>
            </a:r>
          </a:p>
          <a:p>
            <a:pPr lvl="1"/>
            <a:r>
              <a:rPr lang="en-US" dirty="0"/>
              <a:t>Obtained economically (in business)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F3F4-644A-4777-A8DC-85E3F87547FC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56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167"/>
            <a:ext cx="7886700" cy="11430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Information Systems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9FB6-DD19-453D-863D-11C32944E4C3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33</a:t>
            </a:fld>
            <a:endParaRPr lang="en-US"/>
          </a:p>
        </p:txBody>
      </p:sp>
      <p:pic>
        <p:nvPicPr>
          <p:cNvPr id="53250" name="Picture 2" descr="http://www.veravo.com/wp-content/uploads/2013/09/man-working-infront-of-computer.jpg"/>
          <p:cNvPicPr>
            <a:picLocks noChangeAspect="1" noChangeArrowheads="1"/>
          </p:cNvPicPr>
          <p:nvPr/>
        </p:nvPicPr>
        <p:blipFill>
          <a:blip r:embed="rId2"/>
          <a:srcRect b="3636"/>
          <a:stretch>
            <a:fillRect/>
          </a:stretch>
        </p:blipFill>
        <p:spPr bwMode="auto">
          <a:xfrm>
            <a:off x="2286000" y="1638242"/>
            <a:ext cx="4800600" cy="46260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9380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Information System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information system user </a:t>
            </a:r>
            <a:r>
              <a:rPr lang="en-US" dirty="0">
                <a:solidFill>
                  <a:srgbClr val="FF0000"/>
                </a:solidFill>
              </a:rPr>
              <a:t>is a non-computer-oriented person</a:t>
            </a:r>
            <a:r>
              <a:rPr lang="en-US" dirty="0"/>
              <a:t> who </a:t>
            </a:r>
            <a:r>
              <a:rPr lang="en-US" dirty="0">
                <a:solidFill>
                  <a:srgbClr val="FF0000"/>
                </a:solidFill>
              </a:rPr>
              <a:t>gains some benefit </a:t>
            </a:r>
            <a:r>
              <a:rPr lang="en-US" dirty="0"/>
              <a:t>from using an information system in his or her personal or work life</a:t>
            </a:r>
          </a:p>
          <a:p>
            <a:r>
              <a:rPr lang="en-US" dirty="0"/>
              <a:t>Sometimes called as an </a:t>
            </a:r>
            <a:r>
              <a:rPr lang="en-US" dirty="0">
                <a:solidFill>
                  <a:srgbClr val="FF0000"/>
                </a:solidFill>
              </a:rPr>
              <a:t>end-user</a:t>
            </a:r>
            <a:r>
              <a:rPr lang="en-US" dirty="0"/>
              <a:t>, to distinguish from computer professionals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8C72-0194-4111-A5C5-B2E4C8596AB5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7" descr="http://www.travel-rants.com/images/airline-ticke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445619"/>
            <a:ext cx="2603500" cy="195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http://www.thejakartapost.com/files/images/p08-a_2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3052" y="4361703"/>
            <a:ext cx="2209800" cy="199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2030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Information System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20255"/>
            <a:ext cx="7886700" cy="445670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C452-5636-42FF-8EBB-EE80718ECD15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35</a:t>
            </a:fld>
            <a:endParaRPr lang="en-US"/>
          </a:p>
        </p:txBody>
      </p:sp>
      <p:pic>
        <p:nvPicPr>
          <p:cNvPr id="58370" name="Picture 2" descr="http://farm3.static.flickr.com/2436/3555249395_1d79863cc5_o.jpg"/>
          <p:cNvPicPr>
            <a:picLocks noChangeAspect="1" noChangeArrowheads="1"/>
          </p:cNvPicPr>
          <p:nvPr/>
        </p:nvPicPr>
        <p:blipFill>
          <a:blip r:embed="rId2"/>
          <a:srcRect b="9333"/>
          <a:stretch>
            <a:fillRect/>
          </a:stretch>
        </p:blipFill>
        <p:spPr bwMode="auto">
          <a:xfrm>
            <a:off x="628650" y="1720255"/>
            <a:ext cx="3249706" cy="22098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943350" y="230560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None/>
            </a:pPr>
            <a:r>
              <a:rPr lang="en-US" sz="2000" dirty="0"/>
              <a:t>When you go to a fast-food restaurant and buy a hamburger, the </a:t>
            </a:r>
            <a:r>
              <a:rPr lang="en-US" sz="2000" u="sng" dirty="0">
                <a:solidFill>
                  <a:srgbClr val="FF0000"/>
                </a:solidFill>
              </a:rPr>
              <a:t>counter person</a:t>
            </a:r>
            <a:r>
              <a:rPr lang="en-US" sz="2000" dirty="0"/>
              <a:t> is the user of the retail food system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277" y="3906614"/>
            <a:ext cx="3029241" cy="188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00C90F-A894-A9E4-0532-D527FC888AE6}"/>
              </a:ext>
            </a:extLst>
          </p:cNvPr>
          <p:cNvSpPr/>
          <p:nvPr/>
        </p:nvSpPr>
        <p:spPr>
          <a:xfrm>
            <a:off x="634482" y="4581444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None/>
            </a:pPr>
            <a:r>
              <a:rPr lang="en-US" sz="2000" dirty="0"/>
              <a:t>When you go to a retail goods store and buy some essential items, the </a:t>
            </a:r>
            <a:r>
              <a:rPr lang="en-US" sz="2000" u="sng" dirty="0">
                <a:solidFill>
                  <a:srgbClr val="FF0000"/>
                </a:solidFill>
              </a:rPr>
              <a:t>cashier</a:t>
            </a:r>
            <a:r>
              <a:rPr lang="en-US" sz="2000" dirty="0"/>
              <a:t> is the user of the point of sales system</a:t>
            </a:r>
          </a:p>
        </p:txBody>
      </p:sp>
    </p:spTree>
    <p:extLst>
      <p:ext uri="{BB962C8B-B14F-4D97-AF65-F5344CB8AC3E}">
        <p14:creationId xmlns:p14="http://schemas.microsoft.com/office/powerpoint/2010/main" val="2398743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solidFill>
                  <a:srgbClr val="0000FF"/>
                </a:solidFill>
              </a:rPr>
              <a:t>Types of Information Systems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7244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0000"/>
                </a:solidFill>
              </a:rPr>
              <a:t>Direct Users</a:t>
            </a:r>
            <a:r>
              <a:rPr lang="en-US" sz="2400" b="1" dirty="0"/>
              <a:t> </a:t>
            </a:r>
            <a:r>
              <a:rPr lang="en-US" sz="2400" dirty="0"/>
              <a:t>- Users may use an information system </a:t>
            </a:r>
            <a:r>
              <a:rPr lang="en-US" sz="2400" b="1" dirty="0"/>
              <a:t>directly</a:t>
            </a:r>
            <a:r>
              <a:rPr lang="en-US" sz="2400" dirty="0"/>
              <a:t> by pressing keys on a computer keyboard or by operating a piece of equipment that sends input data to a computer</a:t>
            </a:r>
          </a:p>
          <a:p>
            <a:pPr lvl="1" algn="just">
              <a:lnSpc>
                <a:spcPct val="90000"/>
              </a:lnSpc>
              <a:spcBef>
                <a:spcPct val="50000"/>
              </a:spcBef>
            </a:pPr>
            <a:r>
              <a:rPr lang="en-US" sz="2000" dirty="0" err="1"/>
              <a:t>Eg.</a:t>
            </a:r>
            <a:r>
              <a:rPr lang="en-US" sz="2000" dirty="0"/>
              <a:t>: A person using spreadsheet software to do financial projections</a:t>
            </a:r>
          </a:p>
          <a:p>
            <a:pPr lvl="1" algn="just">
              <a:lnSpc>
                <a:spcPct val="90000"/>
              </a:lnSpc>
              <a:spcBef>
                <a:spcPct val="50000"/>
              </a:spcBef>
            </a:pPr>
            <a:endParaRPr lang="en-US" sz="2000" dirty="0"/>
          </a:p>
          <a:p>
            <a:pPr algn="just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0000"/>
                </a:solidFill>
              </a:rPr>
              <a:t>In-direct Users </a:t>
            </a:r>
            <a:r>
              <a:rPr lang="en-US" sz="2400" dirty="0"/>
              <a:t>- A user may use an information system </a:t>
            </a:r>
            <a:r>
              <a:rPr lang="en-US" sz="2400" b="1" dirty="0"/>
              <a:t>indirectly</a:t>
            </a:r>
            <a:r>
              <a:rPr lang="en-US" sz="2400" dirty="0"/>
              <a:t> by having someone else enter the data and receive the output which is then given to the user</a:t>
            </a:r>
          </a:p>
          <a:p>
            <a:pPr lvl="1" algn="just">
              <a:lnSpc>
                <a:spcPct val="90000"/>
              </a:lnSpc>
              <a:spcBef>
                <a:spcPct val="50000"/>
              </a:spcBef>
            </a:pPr>
            <a:r>
              <a:rPr lang="en-US" sz="2000" dirty="0" err="1"/>
              <a:t>Eg</a:t>
            </a:r>
            <a:r>
              <a:rPr lang="en-US" sz="2000" dirty="0"/>
              <a:t>.: A sales manager who receives periodic, printed sales reports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0B95-6F6E-4EFB-8484-31859E1BDECB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74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Any information system you know..??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32B4-7E0E-4C6D-8101-DEFCF569C7B5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13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81037"/>
            <a:ext cx="7886700" cy="7667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0000FF"/>
                </a:solidFill>
              </a:rPr>
              <a:t>Are Systems Unique..?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3200" dirty="0">
                <a:latin typeface="Calibri (Body)"/>
              </a:rPr>
              <a:t>Some systems are </a:t>
            </a:r>
            <a:r>
              <a:rPr lang="en-US" sz="3200" u="sng" dirty="0">
                <a:solidFill>
                  <a:srgbClr val="FF0000"/>
                </a:solidFill>
                <a:latin typeface="Calibri (Body)"/>
              </a:rPr>
              <a:t>unique</a:t>
            </a:r>
            <a:r>
              <a:rPr lang="en-US" sz="3200" dirty="0">
                <a:latin typeface="Calibri (Body)"/>
              </a:rPr>
              <a:t> to a particular industry;</a:t>
            </a:r>
          </a:p>
          <a:p>
            <a:pPr marL="0" indent="0" algn="just">
              <a:buClr>
                <a:schemeClr val="accent2"/>
              </a:buClr>
              <a:buSzPct val="110000"/>
              <a:buNone/>
            </a:pPr>
            <a:endParaRPr lang="en-US" sz="2400" dirty="0">
              <a:latin typeface="Calibri (Body)"/>
            </a:endParaRPr>
          </a:p>
          <a:p>
            <a:pPr marL="0" indent="0" algn="just">
              <a:buClr>
                <a:schemeClr val="accent2"/>
              </a:buClr>
              <a:buSzPct val="110000"/>
              <a:buNone/>
            </a:pPr>
            <a:r>
              <a:rPr lang="en-US" sz="2400" b="1" dirty="0" err="1">
                <a:latin typeface="Calibri (Body)"/>
              </a:rPr>
              <a:t>Eg</a:t>
            </a:r>
            <a:r>
              <a:rPr lang="en-US" sz="2400" b="1" dirty="0">
                <a:latin typeface="Calibri (Body)"/>
              </a:rPr>
              <a:t>.: </a:t>
            </a:r>
            <a:r>
              <a:rPr lang="en-US" sz="2400" dirty="0">
                <a:latin typeface="Calibri (Body)"/>
              </a:rPr>
              <a:t>Health care industry</a:t>
            </a:r>
          </a:p>
          <a:p>
            <a:pPr lvl="1" algn="just">
              <a:buClr>
                <a:schemeClr val="accent2"/>
              </a:buClr>
              <a:buSzPct val="110000"/>
            </a:pPr>
            <a:r>
              <a:rPr lang="en-US" altLang="ja-JP" sz="2000" dirty="0">
                <a:latin typeface="Calibri (Body)"/>
              </a:rPr>
              <a:t>P</a:t>
            </a:r>
            <a:r>
              <a:rPr lang="en-US" sz="2000" dirty="0">
                <a:latin typeface="Calibri (Body)"/>
              </a:rPr>
              <a:t>atient-scheduling systems</a:t>
            </a:r>
          </a:p>
          <a:p>
            <a:pPr lvl="1" algn="just">
              <a:buClr>
                <a:schemeClr val="accent2"/>
              </a:buClr>
              <a:buSzPct val="110000"/>
            </a:pPr>
            <a:r>
              <a:rPr lang="en-US" altLang="ja-JP" sz="2000" dirty="0">
                <a:latin typeface="Calibri (Body)"/>
              </a:rPr>
              <a:t>N</a:t>
            </a:r>
            <a:r>
              <a:rPr lang="en-US" sz="2000" dirty="0">
                <a:latin typeface="Calibri (Body)"/>
              </a:rPr>
              <a:t>ursing  allocation systems</a:t>
            </a:r>
          </a:p>
          <a:p>
            <a:pPr lvl="1" algn="just">
              <a:buClr>
                <a:schemeClr val="accent2"/>
              </a:buClr>
              <a:buSzPct val="110000"/>
            </a:pPr>
            <a:r>
              <a:rPr lang="en-US" altLang="ja-JP" sz="2000" dirty="0">
                <a:latin typeface="Calibri (Body)"/>
              </a:rPr>
              <a:t>P</a:t>
            </a:r>
            <a:r>
              <a:rPr lang="en-US" sz="2000" dirty="0">
                <a:latin typeface="Calibri (Body)"/>
              </a:rPr>
              <a:t>harmaceutical systems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7C80-B2D5-45BF-892E-E6CE9F2348F2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38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322" y="3193048"/>
            <a:ext cx="3553256" cy="202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569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0000FF"/>
                </a:solidFill>
              </a:rPr>
              <a:t>Are Systems general…?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latin typeface="Calibri (Body)"/>
              </a:rPr>
              <a:t>Some systems are </a:t>
            </a:r>
            <a:r>
              <a:rPr lang="en-US" sz="3200" u="sng" dirty="0">
                <a:solidFill>
                  <a:srgbClr val="FF0000"/>
                </a:solidFill>
                <a:latin typeface="Calibri (Body)"/>
              </a:rPr>
              <a:t>general </a:t>
            </a:r>
            <a:r>
              <a:rPr lang="en-US" sz="3200" dirty="0">
                <a:latin typeface="Calibri (Body)"/>
              </a:rPr>
              <a:t>enough for the use in a variety of industries;</a:t>
            </a:r>
          </a:p>
          <a:p>
            <a:pPr algn="just"/>
            <a:endParaRPr lang="en-US" sz="3200" dirty="0">
              <a:latin typeface="Calibri (Body)"/>
            </a:endParaRPr>
          </a:p>
          <a:p>
            <a:pPr lvl="1" algn="just">
              <a:buClr>
                <a:schemeClr val="accent2"/>
              </a:buClr>
              <a:buSzPct val="110000"/>
              <a:buFontTx/>
              <a:buChar char="•"/>
            </a:pPr>
            <a:r>
              <a:rPr lang="en-US" sz="2000" dirty="0">
                <a:latin typeface="Calibri (Body)"/>
              </a:rPr>
              <a:t>Inventory </a:t>
            </a:r>
          </a:p>
          <a:p>
            <a:pPr lvl="1" algn="just">
              <a:buClr>
                <a:schemeClr val="accent2"/>
              </a:buClr>
              <a:buSzPct val="110000"/>
              <a:buFontTx/>
              <a:buChar char="•"/>
            </a:pPr>
            <a:r>
              <a:rPr lang="en-US" sz="2000" dirty="0">
                <a:latin typeface="Calibri (Body)"/>
              </a:rPr>
              <a:t>Payroll</a:t>
            </a:r>
          </a:p>
          <a:p>
            <a:pPr lvl="1" algn="just">
              <a:buClr>
                <a:schemeClr val="accent2"/>
              </a:buClr>
              <a:buSzPct val="110000"/>
              <a:buFontTx/>
              <a:buChar char="•"/>
            </a:pPr>
            <a:r>
              <a:rPr lang="en-US" sz="2000" dirty="0">
                <a:latin typeface="Calibri (Body)"/>
              </a:rPr>
              <a:t>Billing</a:t>
            </a:r>
          </a:p>
          <a:p>
            <a:pPr lvl="1" algn="just">
              <a:buClr>
                <a:schemeClr val="accent2"/>
              </a:buClr>
              <a:buSzPct val="110000"/>
              <a:buFontTx/>
              <a:buChar char="•"/>
            </a:pPr>
            <a:r>
              <a:rPr lang="en-US" sz="2000" dirty="0">
                <a:latin typeface="Calibri (Body)"/>
              </a:rPr>
              <a:t>Invoice Processing</a:t>
            </a:r>
          </a:p>
          <a:p>
            <a:pPr lvl="1" algn="just">
              <a:buClr>
                <a:schemeClr val="accent2"/>
              </a:buClr>
              <a:buSzPct val="110000"/>
              <a:buFontTx/>
              <a:buChar char="•"/>
            </a:pPr>
            <a:r>
              <a:rPr lang="en-US" sz="2000" dirty="0">
                <a:latin typeface="Calibri (Body)"/>
              </a:rPr>
              <a:t>Human Resource Management</a:t>
            </a:r>
          </a:p>
          <a:p>
            <a:pPr lvl="1" algn="just">
              <a:buClr>
                <a:schemeClr val="accent2"/>
              </a:buClr>
              <a:buSzPct val="110000"/>
              <a:buFontTx/>
              <a:buChar char="•"/>
            </a:pPr>
            <a:r>
              <a:rPr lang="en-US" sz="2000" dirty="0">
                <a:latin typeface="Calibri (Body)"/>
              </a:rPr>
              <a:t>Personal Productivity </a:t>
            </a:r>
            <a:r>
              <a:rPr lang="en-US" altLang="ja-JP" sz="2000" dirty="0">
                <a:latin typeface="Calibri (Body)"/>
              </a:rPr>
              <a:t>software</a:t>
            </a:r>
            <a:endParaRPr lang="en-US" sz="2000" dirty="0">
              <a:latin typeface="Calibri (Body)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D307-4CF4-4CB0-87C2-97419F9B8884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0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Module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Lectures </a:t>
            </a:r>
          </a:p>
          <a:p>
            <a:pPr lvl="1"/>
            <a:r>
              <a:rPr lang="en-US" dirty="0"/>
              <a:t>2 × 1 hours of lectures per week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Tutorials</a:t>
            </a:r>
          </a:p>
          <a:p>
            <a:pPr lvl="1"/>
            <a:r>
              <a:rPr lang="en-US" dirty="0"/>
              <a:t>1 × 1 hour tutorial per week</a:t>
            </a:r>
          </a:p>
          <a:p>
            <a:endParaRPr lang="en-US" dirty="0"/>
          </a:p>
          <a:p>
            <a:r>
              <a:rPr lang="en-US" dirty="0"/>
              <a:t>Lab Sessions</a:t>
            </a:r>
          </a:p>
          <a:p>
            <a:pPr lvl="1"/>
            <a:r>
              <a:rPr lang="en-US" dirty="0"/>
              <a:t>2 × 1 hours of lab session per week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63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http://www.realbalance.com.au/img/hum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3299252"/>
            <a:ext cx="2667000" cy="304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81037"/>
            <a:ext cx="7886700" cy="766763"/>
          </a:xfrm>
        </p:spPr>
        <p:txBody>
          <a:bodyPr>
            <a:noAutofit/>
          </a:bodyPr>
          <a:lstStyle/>
          <a:p>
            <a:r>
              <a:rPr lang="en-US" altLang="ja-JP" sz="4000" b="1" dirty="0">
                <a:solidFill>
                  <a:srgbClr val="0000FF"/>
                </a:solidFill>
              </a:rPr>
              <a:t>Categorization of</a:t>
            </a:r>
            <a:r>
              <a:rPr lang="en-US" sz="4000" b="1" dirty="0">
                <a:solidFill>
                  <a:srgbClr val="0000FF"/>
                </a:solidFill>
              </a:rPr>
              <a:t> Information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So, we need a way to categorize Information Systems. There are many ways;</a:t>
            </a:r>
          </a:p>
          <a:p>
            <a:pPr algn="just"/>
            <a:endParaRPr lang="en-US" dirty="0"/>
          </a:p>
          <a:p>
            <a:pPr lvl="1" algn="just"/>
            <a:r>
              <a:rPr lang="en-US" dirty="0"/>
              <a:t>By </a:t>
            </a:r>
            <a:r>
              <a:rPr lang="en-US" u="sng" dirty="0"/>
              <a:t>number of peopl</a:t>
            </a:r>
            <a:r>
              <a:rPr lang="en-US" dirty="0"/>
              <a:t>e whose work is affected by the system</a:t>
            </a:r>
          </a:p>
          <a:p>
            <a:pPr lvl="1" algn="just"/>
            <a:r>
              <a:rPr lang="en-US" dirty="0"/>
              <a:t>By organizational structure</a:t>
            </a:r>
          </a:p>
          <a:p>
            <a:pPr lvl="1" algn="just"/>
            <a:r>
              <a:rPr lang="en-US" dirty="0"/>
              <a:t>By major functions</a:t>
            </a:r>
          </a:p>
          <a:p>
            <a:pPr lvl="1" algn="just"/>
            <a:r>
              <a:rPr lang="en-US" dirty="0"/>
              <a:t>By support provided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1940-DCB0-4FB9-ABB6-C3336DC337F6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89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9600"/>
            <a:ext cx="7886700" cy="838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Types of Information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en-US" sz="3200" dirty="0">
                <a:solidFill>
                  <a:srgbClr val="000000"/>
                </a:solidFill>
              </a:rPr>
              <a:t>Personal Information Systems</a:t>
            </a:r>
          </a:p>
          <a:p>
            <a:pPr marL="514350" indent="-514350"/>
            <a:r>
              <a:rPr lang="en-US" sz="3200" dirty="0">
                <a:solidFill>
                  <a:srgbClr val="000000"/>
                </a:solidFill>
              </a:rPr>
              <a:t>Workgroup Information Systems</a:t>
            </a:r>
          </a:p>
          <a:p>
            <a:pPr marL="514350" indent="-514350"/>
            <a:r>
              <a:rPr lang="en-US" sz="3200" dirty="0">
                <a:solidFill>
                  <a:srgbClr val="000000"/>
                </a:solidFill>
              </a:rPr>
              <a:t>Organizational Information Systems</a:t>
            </a:r>
          </a:p>
          <a:p>
            <a:pPr marL="514350" indent="-514350"/>
            <a:r>
              <a:rPr lang="en-US" sz="3200" dirty="0">
                <a:solidFill>
                  <a:srgbClr val="000000"/>
                </a:solidFill>
              </a:rPr>
              <a:t>Inter-organizational Information systems</a:t>
            </a:r>
          </a:p>
          <a:p>
            <a:pPr marL="514350" indent="-514350"/>
            <a:r>
              <a:rPr lang="en-US" sz="3200" dirty="0">
                <a:solidFill>
                  <a:srgbClr val="000000"/>
                </a:solidFill>
              </a:rPr>
              <a:t>Global Information systems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9102-E89D-4FC8-90DF-670F565AE95D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99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Benefits of Information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dirty="0"/>
              <a:t>Better information</a:t>
            </a:r>
          </a:p>
          <a:p>
            <a:pPr eaLnBrk="1" hangingPunct="1"/>
            <a:r>
              <a:rPr lang="en-US" sz="3200" dirty="0"/>
              <a:t>Improved service</a:t>
            </a:r>
          </a:p>
          <a:p>
            <a:pPr eaLnBrk="1" hangingPunct="1"/>
            <a:r>
              <a:rPr lang="en-US" sz="3200" dirty="0"/>
              <a:t>Increased productivity</a:t>
            </a:r>
            <a:endParaRPr lang="en-US" altLang="ja-JP" sz="3200" dirty="0"/>
          </a:p>
          <a:p>
            <a:pPr eaLnBrk="1" hangingPunct="1"/>
            <a:r>
              <a:rPr lang="en-US" altLang="ja-JP" sz="3200" dirty="0"/>
              <a:t>Competitive Advantage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9102-E89D-4FC8-90DF-670F565AE95D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3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organizations use IS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Information systems transform business :</a:t>
            </a:r>
          </a:p>
          <a:p>
            <a:pPr lvl="1" algn="just"/>
            <a:r>
              <a:rPr lang="en-US" dirty="0"/>
              <a:t>Increase in wireless technology use, Websites.</a:t>
            </a:r>
          </a:p>
          <a:p>
            <a:pPr lvl="1" algn="just"/>
            <a:r>
              <a:rPr lang="en-US" dirty="0"/>
              <a:t>Increased business use of Web technologies.</a:t>
            </a:r>
          </a:p>
          <a:p>
            <a:pPr lvl="1" algn="just"/>
            <a:r>
              <a:rPr lang="en-US" dirty="0"/>
              <a:t>Cloud computing, mobile digital platform allow more distributed work, decision-making, and collaboration.</a:t>
            </a:r>
          </a:p>
          <a:p>
            <a:pPr marL="457200" lvl="1" indent="0" algn="just">
              <a:buNone/>
            </a:pPr>
            <a:endParaRPr lang="en-US" dirty="0"/>
          </a:p>
          <a:p>
            <a:pPr algn="just"/>
            <a:r>
              <a:rPr lang="en-US" dirty="0"/>
              <a:t>Globalization opportunities :</a:t>
            </a:r>
          </a:p>
          <a:p>
            <a:pPr lvl="1" algn="just"/>
            <a:r>
              <a:rPr lang="en-US" dirty="0"/>
              <a:t>Internet has drastically reduced costs of operating on global scale.</a:t>
            </a:r>
          </a:p>
          <a:p>
            <a:pPr lvl="1" algn="just"/>
            <a:r>
              <a:rPr lang="en-US" dirty="0"/>
              <a:t>Presents both challenges and opportunities.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88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organizations use IS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emerging, fully digital firm :</a:t>
            </a:r>
          </a:p>
          <a:p>
            <a:pPr lvl="1"/>
            <a:r>
              <a:rPr lang="en-US" dirty="0"/>
              <a:t>Significant business relationships are digitally enabled and mediated.</a:t>
            </a:r>
          </a:p>
          <a:p>
            <a:pPr lvl="1"/>
            <a:r>
              <a:rPr lang="en-US" dirty="0"/>
              <a:t>Core business processes are accomplished through digital networks.</a:t>
            </a:r>
          </a:p>
          <a:p>
            <a:pPr lvl="1"/>
            <a:r>
              <a:rPr lang="en-US" dirty="0"/>
              <a:t>Key corporate assets are managed digitally.</a:t>
            </a:r>
          </a:p>
          <a:p>
            <a:pPr lvl="1"/>
            <a:endParaRPr lang="en-US" dirty="0"/>
          </a:p>
          <a:p>
            <a:r>
              <a:rPr lang="en-US" dirty="0"/>
              <a:t>Digital firms offer greater flexibility in organization and management :</a:t>
            </a:r>
          </a:p>
          <a:p>
            <a:pPr lvl="1"/>
            <a:r>
              <a:rPr lang="en-US" dirty="0"/>
              <a:t>Time shifting, Space shifting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5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organizations use IS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45</a:t>
            </a:fld>
            <a:endParaRPr lang="en-US"/>
          </a:p>
        </p:txBody>
      </p:sp>
      <p:sp>
        <p:nvSpPr>
          <p:cNvPr id="5" name="Down Ribbon 4"/>
          <p:cNvSpPr/>
          <p:nvPr/>
        </p:nvSpPr>
        <p:spPr>
          <a:xfrm>
            <a:off x="581025" y="1905000"/>
            <a:ext cx="7981950" cy="3879850"/>
          </a:xfrm>
          <a:prstGeom prst="ribb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Growing </a:t>
            </a:r>
            <a:r>
              <a:rPr lang="en-US" sz="2400" dirty="0">
                <a:solidFill>
                  <a:srgbClr val="FFFF00"/>
                </a:solidFill>
              </a:rPr>
              <a:t>interdependence</a:t>
            </a:r>
            <a:r>
              <a:rPr lang="en-US" sz="2400" dirty="0"/>
              <a:t> between ability to use </a:t>
            </a:r>
            <a:r>
              <a:rPr lang="en-US" sz="2400" dirty="0">
                <a:solidFill>
                  <a:srgbClr val="FFFF00"/>
                </a:solidFill>
              </a:rPr>
              <a:t>information technology </a:t>
            </a:r>
            <a:r>
              <a:rPr lang="en-US" sz="2400" dirty="0"/>
              <a:t>and ability to </a:t>
            </a:r>
            <a:r>
              <a:rPr lang="en-US" sz="2400" dirty="0">
                <a:solidFill>
                  <a:schemeClr val="bg1"/>
                </a:solidFill>
              </a:rPr>
              <a:t>implement</a:t>
            </a:r>
            <a:r>
              <a:rPr lang="en-US" sz="2400" dirty="0">
                <a:solidFill>
                  <a:srgbClr val="FFFF00"/>
                </a:solidFill>
              </a:rPr>
              <a:t> corporate strategies </a:t>
            </a:r>
            <a:r>
              <a:rPr lang="en-US" sz="2400" dirty="0"/>
              <a:t>and achieve </a:t>
            </a:r>
            <a:r>
              <a:rPr lang="en-US" sz="2400" dirty="0">
                <a:solidFill>
                  <a:srgbClr val="FFFF00"/>
                </a:solidFill>
              </a:rPr>
              <a:t>corporate goals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715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organizations use IS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Business firms invest heavily in information systems to </a:t>
            </a:r>
            <a:r>
              <a:rPr lang="en-US" dirty="0">
                <a:solidFill>
                  <a:srgbClr val="FF0000"/>
                </a:solidFill>
              </a:rPr>
              <a:t>achieve six strategic business objectives:</a:t>
            </a:r>
            <a:endParaRPr lang="en-US" dirty="0"/>
          </a:p>
          <a:p>
            <a:pPr marL="971550" lvl="1" indent="-514350" algn="just">
              <a:buFont typeface="+mj-lt"/>
              <a:buAutoNum type="arabicParenR"/>
            </a:pPr>
            <a:endParaRPr lang="en-US" dirty="0"/>
          </a:p>
          <a:p>
            <a:pPr marL="971550" lvl="1" indent="-514350" algn="just">
              <a:buFont typeface="+mj-lt"/>
              <a:buAutoNum type="arabicParenR"/>
            </a:pPr>
            <a:r>
              <a:rPr lang="en-US" dirty="0"/>
              <a:t>Operational Excellence</a:t>
            </a:r>
          </a:p>
          <a:p>
            <a:pPr marL="971550" lvl="1" indent="-514350" algn="just">
              <a:buFont typeface="+mj-lt"/>
              <a:buAutoNum type="arabicParenR"/>
            </a:pPr>
            <a:r>
              <a:rPr lang="en-US" dirty="0"/>
              <a:t>New products, services, and business models</a:t>
            </a:r>
          </a:p>
          <a:p>
            <a:pPr marL="971550" lvl="1" indent="-514350" algn="just">
              <a:buFont typeface="+mj-lt"/>
              <a:buAutoNum type="arabicParenR"/>
            </a:pPr>
            <a:r>
              <a:rPr lang="en-US" dirty="0"/>
              <a:t>Customer and Supplier intimacy</a:t>
            </a:r>
          </a:p>
          <a:p>
            <a:pPr marL="971550" lvl="1" indent="-514350" algn="just">
              <a:buFont typeface="+mj-lt"/>
              <a:buAutoNum type="arabicParenR"/>
            </a:pPr>
            <a:r>
              <a:rPr lang="en-US" dirty="0"/>
              <a:t>Improved decision making</a:t>
            </a:r>
          </a:p>
          <a:p>
            <a:pPr marL="971550" lvl="1" indent="-514350" algn="just">
              <a:buFont typeface="+mj-lt"/>
              <a:buAutoNum type="arabicParenR"/>
            </a:pPr>
            <a:r>
              <a:rPr lang="en-US" dirty="0"/>
              <a:t>Competitive Advantage</a:t>
            </a:r>
          </a:p>
          <a:p>
            <a:pPr marL="971550" lvl="1" indent="-514350" algn="just">
              <a:buFont typeface="+mj-lt"/>
              <a:buAutoNum type="arabicParenR"/>
            </a:pPr>
            <a:r>
              <a:rPr lang="en-US" dirty="0"/>
              <a:t>Survival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64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4000" b="1" dirty="0"/>
              <a:t>Operational Excellence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Improvement of efficiency </a:t>
            </a:r>
            <a:r>
              <a:rPr lang="en-US" dirty="0"/>
              <a:t>to attain higher profitability.</a:t>
            </a:r>
          </a:p>
          <a:p>
            <a:endParaRPr lang="en-US" dirty="0"/>
          </a:p>
          <a:p>
            <a:r>
              <a:rPr lang="en-US" dirty="0"/>
              <a:t>Information systems, technology an important tool in achieving greater </a:t>
            </a:r>
            <a:r>
              <a:rPr lang="en-US" dirty="0">
                <a:solidFill>
                  <a:srgbClr val="FF0000"/>
                </a:solidFill>
              </a:rPr>
              <a:t>efficiency and productivity.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04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4000" b="1" dirty="0"/>
              <a:t>Operational Excellence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 </a:t>
            </a:r>
          </a:p>
          <a:p>
            <a:pPr lvl="1"/>
            <a:r>
              <a:rPr lang="en-US" dirty="0"/>
              <a:t>Pick Me's vehicle reservation system connecting driver and traveler based on location-based services (GPS).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212703"/>
            <a:ext cx="5715000" cy="30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7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4000" b="1" dirty="0"/>
              <a:t>Operational Excellence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 </a:t>
            </a:r>
          </a:p>
          <a:p>
            <a:pPr lvl="1"/>
            <a:r>
              <a:rPr lang="en-US" dirty="0" err="1"/>
              <a:t>Pizzahut’s</a:t>
            </a:r>
            <a:r>
              <a:rPr lang="en-US" dirty="0"/>
              <a:t> ordering system providing an interactive menu for customers to place an 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148" t="9375" r="1976" b="19792"/>
          <a:stretch/>
        </p:blipFill>
        <p:spPr>
          <a:xfrm>
            <a:off x="1447800" y="3352800"/>
            <a:ext cx="5867400" cy="246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7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Assessment Criteria</a:t>
            </a:r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230232"/>
              </p:ext>
            </p:extLst>
          </p:nvPr>
        </p:nvGraphicFramePr>
        <p:xfrm>
          <a:off x="457200" y="1600200"/>
          <a:ext cx="80772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2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Assessment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Contribution to the final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Learning outcomes 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l"/>
                      <a:r>
                        <a:rPr lang="en-US" b="1" u="sng" dirty="0"/>
                        <a:t>Continuous assessments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/>
                        <a:t> Mid-term Examination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LO1-LO3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/>
                        <a:t> Assignment (Group)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LO1-LO5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b="1" u="sng" dirty="0"/>
                        <a:t>Final Examinations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/>
                        <a:t>Final Examination (individual)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LO1-LO5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496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4000" b="1" dirty="0"/>
              <a:t>Operational Excellence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 </a:t>
            </a:r>
          </a:p>
          <a:p>
            <a:pPr lvl="1"/>
            <a:r>
              <a:rPr lang="en-US" dirty="0"/>
              <a:t>Cargill’s </a:t>
            </a:r>
            <a:r>
              <a:rPr lang="en-US" dirty="0" err="1"/>
              <a:t>Foodcity’s</a:t>
            </a:r>
            <a:r>
              <a:rPr lang="en-US" dirty="0"/>
              <a:t> point of sales (POS) system allows the counter person to calculate payments.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141065"/>
            <a:ext cx="4038600" cy="30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72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b="1" dirty="0"/>
              <a:t>New Products, Services, and Business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Business model: describes </a:t>
            </a:r>
            <a:r>
              <a:rPr lang="en-US" dirty="0">
                <a:solidFill>
                  <a:srgbClr val="FF0000"/>
                </a:solidFill>
              </a:rPr>
              <a:t>how company produces, delivers, and sells product or service to create wealth.</a:t>
            </a: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Information systems and technology a major enabling tool for </a:t>
            </a:r>
            <a:r>
              <a:rPr lang="en-US" dirty="0">
                <a:solidFill>
                  <a:srgbClr val="FF0000"/>
                </a:solidFill>
              </a:rPr>
              <a:t>new products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services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business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79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b="1" dirty="0"/>
              <a:t>New Products, Services, and Business Models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</a:t>
            </a:r>
          </a:p>
          <a:p>
            <a:r>
              <a:rPr lang="en-US" dirty="0"/>
              <a:t>Online business model of Amazon.com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91" y="3057593"/>
            <a:ext cx="6990017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35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b="1" dirty="0"/>
              <a:t>New Products, Services, and Business Models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</a:t>
            </a:r>
          </a:p>
          <a:p>
            <a:r>
              <a:rPr lang="en-US" dirty="0"/>
              <a:t>Apple’s iTunes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890" t="20833" r="23647" b="14584"/>
          <a:stretch/>
        </p:blipFill>
        <p:spPr>
          <a:xfrm>
            <a:off x="2247900" y="3078163"/>
            <a:ext cx="4648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b="1" dirty="0"/>
              <a:t>New Products, Services, and Business Models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</a:t>
            </a:r>
          </a:p>
          <a:p>
            <a:r>
              <a:rPr lang="en-US" dirty="0"/>
              <a:t>Google’s apps store for mobile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91" y="3009107"/>
            <a:ext cx="5574417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13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3"/>
            </a:pPr>
            <a:r>
              <a:rPr lang="en-US" b="1" dirty="0"/>
              <a:t>Customer and Supplier Intimacy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Serving customers well leads to customers returning, which raises revenues and profits</a:t>
            </a:r>
          </a:p>
          <a:p>
            <a:r>
              <a:rPr lang="en-US" dirty="0"/>
              <a:t>E.g.:</a:t>
            </a:r>
          </a:p>
          <a:p>
            <a:pPr lvl="1"/>
            <a:r>
              <a:rPr lang="en-US" dirty="0"/>
              <a:t>High-end hotels that use computers to track customer preferences and use to monitor and customize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076" t="8333" r="4319" b="48959"/>
          <a:stretch/>
        </p:blipFill>
        <p:spPr>
          <a:xfrm>
            <a:off x="628650" y="4267200"/>
            <a:ext cx="7848600" cy="2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1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1627"/>
            <a:ext cx="7886700" cy="966173"/>
          </a:xfrm>
        </p:spPr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3"/>
            </a:pPr>
            <a:r>
              <a:rPr lang="en-US" b="1" dirty="0"/>
              <a:t>Customer and Supplier Intimacy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Intimacy with suppliers allows them to provide vital inputs, which lowers costs</a:t>
            </a:r>
          </a:p>
          <a:p>
            <a:pPr algn="just"/>
            <a:r>
              <a:rPr lang="en-US" dirty="0"/>
              <a:t>E.g.:</a:t>
            </a:r>
          </a:p>
          <a:p>
            <a:pPr lvl="1" algn="just"/>
            <a:r>
              <a:rPr lang="en-US" dirty="0"/>
              <a:t>Brandix’s information system which links supplier to contract manufacturer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860" t="26042" r="16618" b="41667"/>
          <a:stretch/>
        </p:blipFill>
        <p:spPr>
          <a:xfrm>
            <a:off x="114299" y="4014173"/>
            <a:ext cx="891540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82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4"/>
            </a:pPr>
            <a:r>
              <a:rPr lang="en-US" sz="4000" b="1" dirty="0"/>
              <a:t>Improved Decision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Without accurate information:</a:t>
            </a:r>
          </a:p>
          <a:p>
            <a:endParaRPr lang="en-US" dirty="0"/>
          </a:p>
          <a:p>
            <a:pPr lvl="1"/>
            <a:r>
              <a:rPr lang="en-US" dirty="0"/>
              <a:t>Managers must use forecasts, best guesses, luck.</a:t>
            </a:r>
          </a:p>
          <a:p>
            <a:pPr lvl="1"/>
            <a:r>
              <a:rPr lang="en-US" dirty="0"/>
              <a:t>Leads to:</a:t>
            </a:r>
          </a:p>
          <a:p>
            <a:pPr lvl="2"/>
            <a:r>
              <a:rPr lang="en-US" dirty="0"/>
              <a:t>Overproduction, underproduction of goods and services</a:t>
            </a:r>
          </a:p>
          <a:p>
            <a:pPr lvl="2"/>
            <a:r>
              <a:rPr lang="en-US" dirty="0"/>
              <a:t>Misallocation of resources</a:t>
            </a:r>
          </a:p>
          <a:p>
            <a:pPr lvl="2"/>
            <a:r>
              <a:rPr lang="en-US" dirty="0"/>
              <a:t>Poor response times</a:t>
            </a:r>
          </a:p>
          <a:p>
            <a:pPr lvl="1"/>
            <a:r>
              <a:rPr lang="en-US" dirty="0"/>
              <a:t>Poor outcomes raise costs, lose customers.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4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4"/>
            </a:pPr>
            <a:r>
              <a:rPr lang="en-US" b="1" dirty="0"/>
              <a:t>Improved Decision-Making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2800350" cy="4351338"/>
          </a:xfrm>
        </p:spPr>
        <p:txBody>
          <a:bodyPr>
            <a:normAutofit/>
          </a:bodyPr>
          <a:lstStyle/>
          <a:p>
            <a:r>
              <a:rPr lang="en-US" dirty="0"/>
              <a:t>E.g.: </a:t>
            </a:r>
          </a:p>
          <a:p>
            <a:pPr lvl="1"/>
            <a:r>
              <a:rPr lang="en-US" dirty="0"/>
              <a:t>Verizon’s Web-based digital dashboard to provide managers with real-time data on customer complaints, network performance, line outages.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85122"/>
            <a:ext cx="5410200" cy="44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06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5"/>
            </a:pPr>
            <a:r>
              <a:rPr lang="en-US" sz="4000" b="1" dirty="0"/>
              <a:t>Competitive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Delivering better performance</a:t>
            </a:r>
          </a:p>
          <a:p>
            <a:pPr algn="just"/>
            <a:r>
              <a:rPr lang="en-US" dirty="0"/>
              <a:t>Charging less for superior products</a:t>
            </a:r>
          </a:p>
          <a:p>
            <a:pPr algn="just"/>
            <a:r>
              <a:rPr lang="en-US" dirty="0"/>
              <a:t>Responding to customers and suppliers in real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2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Primary 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8800"/>
            <a:ext cx="7886700" cy="4525963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Laudon, K.C and Laudon, J.P., </a:t>
            </a:r>
            <a:r>
              <a:rPr lang="en-US" sz="2000" i="1" dirty="0"/>
              <a:t>Management Information Systems: Managing the Digital Firm</a:t>
            </a:r>
            <a:r>
              <a:rPr lang="en-US" sz="2000" dirty="0"/>
              <a:t>, 13th ed., Pearson Prentice Hall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err="1"/>
              <a:t>Ramakrishnan</a:t>
            </a:r>
            <a:r>
              <a:rPr lang="en-US" sz="2000" dirty="0"/>
              <a:t>, R. and </a:t>
            </a:r>
            <a:r>
              <a:rPr lang="en-US" sz="2000" dirty="0" err="1"/>
              <a:t>Gehrke</a:t>
            </a:r>
            <a:r>
              <a:rPr lang="en-US" sz="2000" dirty="0"/>
              <a:t>, J., </a:t>
            </a:r>
            <a:r>
              <a:rPr lang="en-US" sz="2000" i="1" dirty="0"/>
              <a:t>Database Management Systems</a:t>
            </a:r>
            <a:r>
              <a:rPr lang="en-US" sz="2000" dirty="0"/>
              <a:t>, 3rd ed., McGraw-Hill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i="1" dirty="0"/>
              <a:t>SQL Server 2016 Documentation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err="1"/>
              <a:t>Elmasri</a:t>
            </a:r>
            <a:r>
              <a:rPr lang="en-US" sz="2000" dirty="0"/>
              <a:t>, R. and </a:t>
            </a:r>
            <a:r>
              <a:rPr lang="en-US" sz="2000" dirty="0" err="1"/>
              <a:t>Navathe</a:t>
            </a:r>
            <a:r>
              <a:rPr lang="en-US" sz="2000" dirty="0"/>
              <a:t>, S.B., </a:t>
            </a:r>
            <a:r>
              <a:rPr lang="en-US" sz="2000" i="1" dirty="0"/>
              <a:t>Fundamentals of Database Systems</a:t>
            </a:r>
            <a:r>
              <a:rPr lang="en-US" sz="2000" dirty="0"/>
              <a:t>, 5th ed., Addison-Wesley.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err="1"/>
              <a:t>Silberschatz</a:t>
            </a:r>
            <a:r>
              <a:rPr lang="en-US" sz="2000" dirty="0"/>
              <a:t> A., </a:t>
            </a:r>
            <a:r>
              <a:rPr lang="en-US" sz="2000" dirty="0" err="1"/>
              <a:t>Korth</a:t>
            </a:r>
            <a:r>
              <a:rPr lang="en-US" sz="2000" dirty="0"/>
              <a:t> H.F. and </a:t>
            </a:r>
            <a:r>
              <a:rPr lang="en-US" sz="2000" dirty="0" err="1"/>
              <a:t>Sudarchan</a:t>
            </a:r>
            <a:r>
              <a:rPr lang="en-US" sz="2000" dirty="0"/>
              <a:t> S., </a:t>
            </a:r>
            <a:r>
              <a:rPr lang="en-US" sz="2000" i="1" dirty="0"/>
              <a:t>Database Systems Concepts</a:t>
            </a:r>
            <a:r>
              <a:rPr lang="en-US" sz="2000" dirty="0"/>
              <a:t>, 3rd ed., </a:t>
            </a:r>
            <a:r>
              <a:rPr lang="en-US" sz="2000" dirty="0" err="1"/>
              <a:t>McGrawHill</a:t>
            </a:r>
            <a:r>
              <a:rPr lang="en-US" sz="2000" dirty="0"/>
              <a:t> , 1996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Connolly and </a:t>
            </a:r>
            <a:r>
              <a:rPr lang="en-US" sz="2000" dirty="0" err="1"/>
              <a:t>Begg</a:t>
            </a:r>
            <a:r>
              <a:rPr lang="en-US" sz="2000" dirty="0"/>
              <a:t>, </a:t>
            </a:r>
            <a:r>
              <a:rPr lang="en-US" sz="2000" i="1" dirty="0"/>
              <a:t>Database Systems: A Practical Approach to design, Implementation and management</a:t>
            </a:r>
            <a:r>
              <a:rPr lang="en-US" sz="2000" dirty="0"/>
              <a:t>, 3rd ed.,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3006609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5"/>
            </a:pPr>
            <a:r>
              <a:rPr lang="en-US" sz="4000" b="1" dirty="0"/>
              <a:t>Competitive Advantage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</a:t>
            </a:r>
          </a:p>
          <a:p>
            <a:r>
              <a:rPr lang="en-US" dirty="0"/>
              <a:t>Online banking for customers.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021407"/>
            <a:ext cx="5772150" cy="32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99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5"/>
            </a:pPr>
            <a:r>
              <a:rPr lang="en-US" sz="4000" b="1" dirty="0"/>
              <a:t>Competitive Advantage cont.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E.g.:</a:t>
            </a:r>
          </a:p>
          <a:p>
            <a:pPr algn="just"/>
            <a:r>
              <a:rPr lang="en-US" dirty="0"/>
              <a:t>UPS online product tracking system for shipping and delivery.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90" t="14584" r="21303" b="28125"/>
          <a:stretch/>
        </p:blipFill>
        <p:spPr>
          <a:xfrm>
            <a:off x="1162050" y="3573526"/>
            <a:ext cx="6324600" cy="27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12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6"/>
            </a:pPr>
            <a:r>
              <a:rPr lang="en-US" sz="4000" b="1" dirty="0"/>
              <a:t>Survival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Some industries are heavily dependent on technology.</a:t>
            </a:r>
          </a:p>
          <a:p>
            <a:pPr algn="just"/>
            <a:r>
              <a:rPr lang="en-US" dirty="0"/>
              <a:t>Hence all businesses in the industry need to maintain the basic technologies used in the industry.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23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6"/>
            </a:pPr>
            <a:r>
              <a:rPr lang="en-US" sz="4000" b="1" dirty="0"/>
              <a:t>Survival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</a:t>
            </a:r>
          </a:p>
          <a:p>
            <a:r>
              <a:rPr lang="en-US" dirty="0"/>
              <a:t>ATM systems for banks.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1981200"/>
            <a:ext cx="3257550" cy="398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1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 of Lecture - 01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81600"/>
            <a:ext cx="7886700" cy="64097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/>
              <a:t>Questions..?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81201"/>
            <a:ext cx="2514600" cy="28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45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algn="just"/>
            <a:r>
              <a:rPr lang="en-US" sz="2400" dirty="0"/>
              <a:t>K. C. Laudon and J.P. Laudon, “Management Information Systems: Managing the digital Firm”, Chapter 1, INFORMATION SYSTEMS IN BUSINESS TODAY, 13</a:t>
            </a:r>
            <a:r>
              <a:rPr lang="en-US" sz="2400" baseline="30000" dirty="0"/>
              <a:t>th</a:t>
            </a:r>
            <a:r>
              <a:rPr lang="en-US" sz="2400" dirty="0"/>
              <a:t> Ed, 2014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725" y="3429000"/>
            <a:ext cx="2622550" cy="26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83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Gaining competitive advantage using information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6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Information systems in business organizations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Lecture –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11DF7-A42A-4107-A9E6-6C3947535C5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algn="just"/>
            <a:r>
              <a:rPr lang="en-US" sz="2800" b="1" dirty="0"/>
              <a:t>LO1: </a:t>
            </a:r>
            <a:r>
              <a:rPr lang="en-US" sz="2800" dirty="0"/>
              <a:t>Explain the </a:t>
            </a:r>
            <a:r>
              <a:rPr lang="en-US" sz="2800" dirty="0">
                <a:solidFill>
                  <a:srgbClr val="FF0000"/>
                </a:solidFill>
              </a:rPr>
              <a:t>importance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impact of information systems</a:t>
            </a:r>
            <a:r>
              <a:rPr lang="en-US" sz="2800" dirty="0"/>
              <a:t> in </a:t>
            </a:r>
            <a:r>
              <a:rPr lang="en-US" sz="2800" dirty="0">
                <a:solidFill>
                  <a:srgbClr val="FF0000"/>
                </a:solidFill>
              </a:rPr>
              <a:t>business organizations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What is a System?</a:t>
            </a:r>
          </a:p>
        </p:txBody>
      </p:sp>
      <p:pic>
        <p:nvPicPr>
          <p:cNvPr id="4" name="Picture 2" descr="http://www.babypips.com/images/school/images/junior/build-forex-trading-syste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0" y="1636921"/>
            <a:ext cx="6667500" cy="48559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91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5C82534-F570-47D0-B68B-77FF3196E0DA}" vid="{CA49051E-35FD-4162-BB75-12F1D25530D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5C82534-F570-47D0-B68B-77FF3196E0DA}" vid="{0BC3DA50-FEEF-43B6-860E-C898C0E591E6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Updated Design</Template>
  <TotalTime>511</TotalTime>
  <Words>2092</Words>
  <Application>Microsoft Office PowerPoint</Application>
  <PresentationFormat>On-screen Show (4:3)</PresentationFormat>
  <Paragraphs>429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(Body)</vt:lpstr>
      <vt:lpstr>Calibri Light</vt:lpstr>
      <vt:lpstr>Wingdings</vt:lpstr>
      <vt:lpstr>Office Theme</vt:lpstr>
      <vt:lpstr>Custom Design</vt:lpstr>
      <vt:lpstr>1_Custom Design</vt:lpstr>
      <vt:lpstr>Information Systems and Data Modeling</vt:lpstr>
      <vt:lpstr>Contact Person </vt:lpstr>
      <vt:lpstr>Learning Outcomes</vt:lpstr>
      <vt:lpstr>Module Delivery</vt:lpstr>
      <vt:lpstr>Assessment Criteria</vt:lpstr>
      <vt:lpstr>Primary References </vt:lpstr>
      <vt:lpstr>Information systems in business organizations</vt:lpstr>
      <vt:lpstr>Learning Outcome</vt:lpstr>
      <vt:lpstr>What is a System?</vt:lpstr>
      <vt:lpstr>Example </vt:lpstr>
      <vt:lpstr>A System</vt:lpstr>
      <vt:lpstr>A System</vt:lpstr>
      <vt:lpstr>A System</vt:lpstr>
      <vt:lpstr>What is a Subsystem..?</vt:lpstr>
      <vt:lpstr>PowerPoint Presentation</vt:lpstr>
      <vt:lpstr>A Subsystem</vt:lpstr>
      <vt:lpstr>Subsystems Transfer Output to Other Subsystems</vt:lpstr>
      <vt:lpstr>What is an Information System?</vt:lpstr>
      <vt:lpstr>An Information System</vt:lpstr>
      <vt:lpstr>Information Systems</vt:lpstr>
      <vt:lpstr>Components of an Information System</vt:lpstr>
      <vt:lpstr>Components of an Information System</vt:lpstr>
      <vt:lpstr>Examples of Information Systems</vt:lpstr>
      <vt:lpstr>E.g.: SLIIT Library Information System</vt:lpstr>
      <vt:lpstr>E.g.: SLIIT Library Information System</vt:lpstr>
      <vt:lpstr>E.g.: SLIIT Library Information System</vt:lpstr>
      <vt:lpstr>E.g.: SLIIT Library Information System</vt:lpstr>
      <vt:lpstr>Functions of an Information System</vt:lpstr>
      <vt:lpstr>Functions of an Information System</vt:lpstr>
      <vt:lpstr>Functions of an Information System</vt:lpstr>
      <vt:lpstr>Functions of an Information System</vt:lpstr>
      <vt:lpstr>Characteristics of Useful Information</vt:lpstr>
      <vt:lpstr>Information Systems Users</vt:lpstr>
      <vt:lpstr>Information System Users</vt:lpstr>
      <vt:lpstr>Information System Users</vt:lpstr>
      <vt:lpstr>Types of Information Systems Users</vt:lpstr>
      <vt:lpstr>Any information system you know..??</vt:lpstr>
      <vt:lpstr>Are Systems Unique..?</vt:lpstr>
      <vt:lpstr>Are Systems general…?</vt:lpstr>
      <vt:lpstr>Categorization of Information Systems</vt:lpstr>
      <vt:lpstr>Types of Information Systems</vt:lpstr>
      <vt:lpstr>Benefits of Information Systems</vt:lpstr>
      <vt:lpstr>How organizations use IS Today</vt:lpstr>
      <vt:lpstr>How organizations use IS Today</vt:lpstr>
      <vt:lpstr>How organizations use IS Today</vt:lpstr>
      <vt:lpstr>How organizations use IS Today</vt:lpstr>
      <vt:lpstr>Operational Excellence</vt:lpstr>
      <vt:lpstr>Operational Excellence cont.</vt:lpstr>
      <vt:lpstr>Operational Excellence cont.</vt:lpstr>
      <vt:lpstr>Operational Excellence cont.</vt:lpstr>
      <vt:lpstr>New Products, Services, and Business Models</vt:lpstr>
      <vt:lpstr>New Products, Services, and Business Models cont.</vt:lpstr>
      <vt:lpstr>New Products, Services, and Business Models cont.</vt:lpstr>
      <vt:lpstr>New Products, Services, and Business Models cont.</vt:lpstr>
      <vt:lpstr>Customer and Supplier Intimacy</vt:lpstr>
      <vt:lpstr>Customer and Supplier Intimacy</vt:lpstr>
      <vt:lpstr>Improved Decision Making</vt:lpstr>
      <vt:lpstr>Improved Decision-Making cont.</vt:lpstr>
      <vt:lpstr>Competitive Advantage</vt:lpstr>
      <vt:lpstr>Competitive Advantage cont.</vt:lpstr>
      <vt:lpstr>Competitive Advantage cont.</vt:lpstr>
      <vt:lpstr>Survival </vt:lpstr>
      <vt:lpstr>Survival cont.</vt:lpstr>
      <vt:lpstr>End of Lecture - 01</vt:lpstr>
      <vt:lpstr>Reference 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Losini Shanmugam</dc:creator>
  <cp:lastModifiedBy>Tharushi Rubasinghe</cp:lastModifiedBy>
  <cp:revision>55</cp:revision>
  <dcterms:created xsi:type="dcterms:W3CDTF">2017-06-04T15:05:52Z</dcterms:created>
  <dcterms:modified xsi:type="dcterms:W3CDTF">2024-07-13T05:20:51Z</dcterms:modified>
</cp:coreProperties>
</file>